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8" r:id="rId3"/>
    <p:sldId id="259" r:id="rId4"/>
    <p:sldId id="260" r:id="rId5"/>
    <p:sldId id="261" r:id="rId6"/>
    <p:sldId id="275" r:id="rId7"/>
    <p:sldId id="276" r:id="rId8"/>
    <p:sldId id="277" r:id="rId9"/>
    <p:sldId id="279" r:id="rId10"/>
    <p:sldId id="278" r:id="rId11"/>
    <p:sldId id="280" r:id="rId12"/>
    <p:sldId id="289" r:id="rId13"/>
    <p:sldId id="286" r:id="rId14"/>
    <p:sldId id="282" r:id="rId15"/>
    <p:sldId id="290" r:id="rId16"/>
    <p:sldId id="285" r:id="rId17"/>
    <p:sldId id="281" r:id="rId18"/>
    <p:sldId id="287" r:id="rId19"/>
    <p:sldId id="288" r:id="rId20"/>
    <p:sldId id="256"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71" autoAdjust="0"/>
    <p:restoredTop sz="85696" autoAdjust="0"/>
  </p:normalViewPr>
  <p:slideViewPr>
    <p:cSldViewPr snapToGrid="0">
      <p:cViewPr>
        <p:scale>
          <a:sx n="57" d="100"/>
          <a:sy n="57" d="100"/>
        </p:scale>
        <p:origin x="828" y="48"/>
      </p:cViewPr>
      <p:guideLst/>
    </p:cSldViewPr>
  </p:slideViewPr>
  <p:notesTextViewPr>
    <p:cViewPr>
      <p:scale>
        <a:sx n="1" d="1"/>
        <a:sy n="1" d="1"/>
      </p:scale>
      <p:origin x="0" y="0"/>
    </p:cViewPr>
  </p:notesTextViewPr>
  <p:notesViewPr>
    <p:cSldViewPr snapToGrid="0">
      <p:cViewPr varScale="1">
        <p:scale>
          <a:sx n="49" d="100"/>
          <a:sy n="49" d="100"/>
        </p:scale>
        <p:origin x="270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5C20BB3-3CCB-4FE5-991B-82F6BCB48AF3}" type="datetimeFigureOut">
              <a:rPr lang="en-US" smtClean="0"/>
              <a:t>2/28/2019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47762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427141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choose to work with you in real estate for a number of reasons.  It is not exclusively because of the brand name on your card, the car you are driving or the listing presentation.  Just to let you know… There is NO shortage of real estate brokers!</a:t>
            </a:r>
          </a:p>
          <a:p>
            <a:r>
              <a:rPr lang="en-US" dirty="0"/>
              <a:t>Why do people work with you?  What about you sets you apart from the other tens of thousands of brokers?</a:t>
            </a:r>
          </a:p>
          <a:p>
            <a:r>
              <a:rPr lang="en-US" dirty="0"/>
              <a:t>Exercise:  	Make a list of 5 words that people use to describe you.    Are those words on your resume and your bio on website?</a:t>
            </a:r>
          </a:p>
          <a:p>
            <a:r>
              <a:rPr lang="en-US" dirty="0"/>
              <a:t>	Make a list of 5 interests you have that others might share.  When you share them, everyone in the room that also shares that interest	</a:t>
            </a:r>
          </a:p>
          <a:p>
            <a:r>
              <a:rPr lang="en-US" dirty="0"/>
              <a:t>	raise your hand.  For example:  Golf is a hobby… how many also play golf. </a:t>
            </a:r>
          </a:p>
          <a:p>
            <a:r>
              <a:rPr lang="en-US" dirty="0"/>
              <a:t>Questions: 	Do you believe that your “fans” love you?</a:t>
            </a:r>
          </a:p>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221593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Make a list of 5 words that people use to describe you.    Are those words on your resume and your bio on website?</a:t>
            </a:r>
          </a:p>
          <a:p>
            <a:r>
              <a:rPr lang="en-US" dirty="0"/>
              <a:t>	Make a list of 5 interests you have that others might share.  When you share them, everyone in the room that also shares that interest	</a:t>
            </a:r>
          </a:p>
          <a:p>
            <a:r>
              <a:rPr lang="en-US" dirty="0"/>
              <a:t>	raise your hand.  For example:  Golf is a hobby… how many also play golf. </a:t>
            </a:r>
          </a:p>
          <a:p>
            <a:r>
              <a:rPr lang="en-US" dirty="0"/>
              <a:t>Now you know how to connect with your clients and prospects.  Find out their 5 and ask questions.</a:t>
            </a:r>
          </a:p>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244529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92611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something new to market your business.  Focus on how you can better communicate with your sphere.  Instagram, for example.  Photos tell a story.</a:t>
            </a:r>
          </a:p>
          <a:p>
            <a:r>
              <a:rPr lang="en-US" dirty="0"/>
              <a:t>Send out regular emails that are personal… Tell a funny story every month about what happened in RE one day, for example.</a:t>
            </a:r>
          </a:p>
          <a:p>
            <a:r>
              <a:rPr lang="en-US" dirty="0"/>
              <a:t>Think of a way to brand yourself without spending money… use your dog in marketing, for example.</a:t>
            </a:r>
          </a:p>
          <a:p>
            <a:r>
              <a:rPr lang="en-US" dirty="0"/>
              <a:t>Use video to promote your listings but without being boring.  Create a story or mystery, for example.</a:t>
            </a:r>
          </a:p>
          <a:p>
            <a:r>
              <a:rPr lang="en-US" dirty="0"/>
              <a:t>Show examples of how real estate agents use creativity in their business.</a:t>
            </a:r>
          </a:p>
          <a:p>
            <a:r>
              <a:rPr lang="en-US" dirty="0"/>
              <a:t>Discuss how being creative can help</a:t>
            </a:r>
          </a:p>
          <a:p>
            <a:r>
              <a:rPr lang="en-US" dirty="0"/>
              <a:t>	Sell listings</a:t>
            </a:r>
          </a:p>
          <a:p>
            <a:r>
              <a:rPr lang="en-US" dirty="0"/>
              <a:t>	Inform buyers</a:t>
            </a:r>
          </a:p>
          <a:p>
            <a:r>
              <a:rPr lang="en-US" dirty="0"/>
              <a:t>	Build your business  </a:t>
            </a:r>
          </a:p>
          <a:p>
            <a:r>
              <a:rPr lang="en-US" dirty="0"/>
              <a:t>Questions: 	What is a creative idea that you might have?</a:t>
            </a:r>
          </a:p>
          <a:p>
            <a:r>
              <a:rPr lang="en-US" dirty="0"/>
              <a:t>	What idea starts to spark your interest?</a:t>
            </a:r>
          </a:p>
          <a:p>
            <a:endParaRPr lang="en-US" dirty="0"/>
          </a:p>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958762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change as time goes on.  There are listing videos that use a mystery theme “Steak out in MA.”  There are videos that use a dog touring the house, “local agent has video.”  There are videos of testimonials from happy clients online.</a:t>
            </a:r>
          </a:p>
          <a:p>
            <a:r>
              <a:rPr lang="en-US" dirty="0"/>
              <a:t>Real estate agents have created business cards of all shapes and sizes.   A card with inspiration on one side.  Another card that is square.</a:t>
            </a:r>
          </a:p>
          <a:p>
            <a:r>
              <a:rPr lang="en-US" dirty="0"/>
              <a:t>A theme or branding that can include.. The guy with the mustache to the agent that always wears hats.</a:t>
            </a:r>
          </a:p>
          <a:p>
            <a:r>
              <a:rPr lang="en-US" dirty="0"/>
              <a:t>Creative open house themes.  Football themes can be fun on a Sunday in the winter.</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20204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2279677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forget sometimes in real estate that building relationships is more about the OTHER person than about any marketing program.</a:t>
            </a:r>
          </a:p>
          <a:p>
            <a:r>
              <a:rPr lang="en-US" dirty="0"/>
              <a:t>What do you know about your family, friends, clients and prospects?  How can you be more creative when you connect with them that goes beyond calling and asking if they want to buy or sell property or if they have a referral for you?  </a:t>
            </a:r>
          </a:p>
          <a:p>
            <a:r>
              <a:rPr lang="en-US" dirty="0"/>
              <a:t>You could randomly send something from dollar store to make them smile?</a:t>
            </a:r>
          </a:p>
          <a:p>
            <a:r>
              <a:rPr lang="en-US" dirty="0"/>
              <a:t>You could get a onesie for a newborn when you find out a client will be a grandparent.  </a:t>
            </a:r>
          </a:p>
          <a:p>
            <a:r>
              <a:rPr lang="en-US" dirty="0"/>
              <a:t>You could invite them to Natalie’s walking tour of Downtown Seattle.</a:t>
            </a:r>
          </a:p>
          <a:p>
            <a:r>
              <a:rPr lang="en-US" dirty="0"/>
              <a:t>Exercise:  	Make a list of 10 of your “fans” and write one thing you know about them.  </a:t>
            </a:r>
          </a:p>
          <a:p>
            <a:r>
              <a:rPr lang="en-US" dirty="0"/>
              <a:t>Questions: 	What have you done … or what could you do to connect using the information you know about them.</a:t>
            </a:r>
          </a:p>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43696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something different, creative, interesting… can help with your real estate business</a:t>
            </a:r>
          </a:p>
          <a:p>
            <a:r>
              <a:rPr lang="en-US" dirty="0"/>
              <a:t>Discuss how being more creative, it can help you</a:t>
            </a:r>
          </a:p>
          <a:p>
            <a:r>
              <a:rPr lang="en-US" dirty="0"/>
              <a:t>	Sell your listings</a:t>
            </a:r>
          </a:p>
          <a:p>
            <a:r>
              <a:rPr lang="en-US" dirty="0"/>
              <a:t>	Inform your buyers</a:t>
            </a:r>
          </a:p>
          <a:p>
            <a:r>
              <a:rPr lang="en-US" dirty="0"/>
              <a:t>	Build your business </a:t>
            </a:r>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130881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something different, creative, interesting… can help with your real estate business</a:t>
            </a:r>
          </a:p>
          <a:p>
            <a:r>
              <a:rPr lang="en-US" dirty="0"/>
              <a:t>Discuss how being more creative, it can help you</a:t>
            </a:r>
          </a:p>
          <a:p>
            <a:r>
              <a:rPr lang="en-US" dirty="0"/>
              <a:t>	Sell your listings</a:t>
            </a:r>
          </a:p>
          <a:p>
            <a:r>
              <a:rPr lang="en-US" dirty="0"/>
              <a:t>	Inform your buyers</a:t>
            </a:r>
          </a:p>
          <a:p>
            <a:r>
              <a:rPr lang="en-US" dirty="0"/>
              <a:t>	Build your business </a:t>
            </a:r>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2361013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373581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393894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77066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business, we have a tendency to follow the accepted patterns.  In real estate that might mean everything from the same business card and flyer as has been used for decades to using descriptive words that are typical.</a:t>
            </a:r>
          </a:p>
          <a:p>
            <a:r>
              <a:rPr lang="en-US" dirty="0"/>
              <a:t>Everyone has a creative streak.  We have a tendency to hide it and not allow it to surface.</a:t>
            </a:r>
          </a:p>
          <a:p>
            <a:r>
              <a:rPr lang="en-US" dirty="0"/>
              <a:t>Discuss how being creative can help:  Sell listings, Inform buyers, and Build your Business.</a:t>
            </a:r>
          </a:p>
          <a:p>
            <a:r>
              <a:rPr lang="en-US" dirty="0"/>
              <a:t>Exercise:  Using this piece of paper, fold it the best you can to get it to fly across the room fast and straight.</a:t>
            </a:r>
          </a:p>
          <a:p>
            <a:r>
              <a:rPr lang="en-US" dirty="0"/>
              <a:t>Questions: 	What is the most creative marketing technique you have see by a real estate agent or company?</a:t>
            </a:r>
          </a:p>
          <a:p>
            <a:r>
              <a:rPr lang="en-US" dirty="0"/>
              <a:t>	Who is the most creative person you know in real estate?  Why?</a:t>
            </a:r>
          </a:p>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427872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time to let that creative streak surface.    Hugh McLeod just created cartoons on business cards.. Now he is world famous. </a:t>
            </a:r>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32456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blocks that stop us from stepping outside the box.  They can include:</a:t>
            </a:r>
          </a:p>
          <a:p>
            <a:pPr lvl="1"/>
            <a:r>
              <a:rPr lang="en-US" dirty="0"/>
              <a:t>Fear</a:t>
            </a:r>
          </a:p>
          <a:p>
            <a:pPr lvl="1"/>
            <a:r>
              <a:rPr lang="en-US" dirty="0"/>
              <a:t>Perceived Expectations </a:t>
            </a:r>
          </a:p>
          <a:p>
            <a:pPr lvl="1"/>
            <a:r>
              <a:rPr lang="en-US" dirty="0"/>
              <a:t>False Belief that you are not creative</a:t>
            </a:r>
          </a:p>
          <a:p>
            <a:pPr lvl="0"/>
            <a:r>
              <a:rPr lang="en-US" dirty="0"/>
              <a:t>Discuss each of these blocks and then what is getting in the way of the brokers.</a:t>
            </a:r>
          </a:p>
          <a:p>
            <a:pPr lvl="0"/>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48047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fears that get in the way</a:t>
            </a:r>
          </a:p>
          <a:p>
            <a:r>
              <a:rPr lang="en-US" dirty="0"/>
              <a:t>	Fear of Failure</a:t>
            </a:r>
          </a:p>
          <a:p>
            <a:r>
              <a:rPr lang="en-US" dirty="0"/>
              <a:t>	Fear of Looking Foolish</a:t>
            </a:r>
          </a:p>
          <a:p>
            <a:r>
              <a:rPr lang="en-US" dirty="0"/>
              <a:t>	Fear of Making Mistakes</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69537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this idea that we “should” do business like the other real estate brokers. </a:t>
            </a:r>
          </a:p>
          <a:p>
            <a:r>
              <a:rPr lang="en-US" dirty="0"/>
              <a:t>Are Successful brokers doing it like everyone else?  </a:t>
            </a:r>
          </a:p>
          <a:p>
            <a:r>
              <a:rPr lang="en-US" dirty="0"/>
              <a:t>The perception is that to be successful</a:t>
            </a:r>
          </a:p>
          <a:p>
            <a:r>
              <a:rPr lang="en-US" dirty="0"/>
              <a:t>	You have to be “professional”</a:t>
            </a:r>
          </a:p>
          <a:p>
            <a:r>
              <a:rPr lang="en-US" dirty="0"/>
              <a:t>	You have to be like everyone else.</a:t>
            </a:r>
          </a:p>
          <a:p>
            <a:r>
              <a:rPr lang="en-US" dirty="0"/>
              <a:t>	You have to be what the consumers expect.</a:t>
            </a:r>
          </a:p>
          <a:p>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401403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CREATIVE!</a:t>
            </a:r>
          </a:p>
          <a:p>
            <a:r>
              <a:rPr lang="en-US" dirty="0"/>
              <a:t>“Why can’t I be different and still be successful?”</a:t>
            </a:r>
          </a:p>
          <a:p>
            <a:r>
              <a:rPr lang="en-US" dirty="0"/>
              <a:t>Maybe you are used to coloring inside the lines.</a:t>
            </a:r>
          </a:p>
          <a:p>
            <a:r>
              <a:rPr lang="en-US" dirty="0"/>
              <a:t>You were not born to be a copy.</a:t>
            </a:r>
          </a:p>
          <a:p>
            <a:r>
              <a:rPr lang="en-US" dirty="0"/>
              <a:t>Companies don’t reward copy cats.</a:t>
            </a:r>
          </a:p>
          <a:p>
            <a:r>
              <a:rPr lang="en-US" dirty="0"/>
              <a:t>Successful people did it THEIR OWN WAY!</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369161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55EDF9-3D79-45DA-8367-2F63551C4C7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72893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59517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36946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348383"/>
            <a:ext cx="9810750" cy="1964531"/>
          </a:xfrm>
          <a:prstGeom prst="rect">
            <a:avLst/>
          </a:prstGeom>
        </p:spPr>
        <p:txBody>
          <a:bodyPr anchor="b"/>
          <a:lstStyle>
            <a:lvl1pPr>
              <a:defRPr sz="6679"/>
            </a:lvl1pPr>
          </a:lstStyle>
          <a:p>
            <a:r>
              <a:t>Title Text</a:t>
            </a:r>
          </a:p>
        </p:txBody>
      </p:sp>
      <p:sp>
        <p:nvSpPr>
          <p:cNvPr id="12" name="Body Level One…"/>
          <p:cNvSpPr txBox="1">
            <a:spLocks noGrp="1"/>
          </p:cNvSpPr>
          <p:nvPr>
            <p:ph type="body" sz="quarter" idx="1"/>
          </p:nvPr>
        </p:nvSpPr>
        <p:spPr>
          <a:xfrm>
            <a:off x="1190625" y="3527226"/>
            <a:ext cx="9810750" cy="892969"/>
          </a:xfrm>
          <a:prstGeom prst="rect">
            <a:avLst/>
          </a:prstGeom>
        </p:spPr>
        <p:txBody>
          <a:bodyPr anchor="t"/>
          <a:lstStyle>
            <a:lvl1pPr marL="0" indent="0" algn="ctr">
              <a:spcBef>
                <a:spcPts val="0"/>
              </a:spcBef>
              <a:buSzTx/>
              <a:buNone/>
              <a:defRPr sz="2812"/>
            </a:lvl1pPr>
            <a:lvl2pPr marL="0" indent="160729" algn="ctr">
              <a:spcBef>
                <a:spcPts val="0"/>
              </a:spcBef>
              <a:buSzTx/>
              <a:buNone/>
              <a:defRPr sz="2812"/>
            </a:lvl2pPr>
            <a:lvl3pPr marL="0" indent="321457" algn="ctr">
              <a:spcBef>
                <a:spcPts val="0"/>
              </a:spcBef>
              <a:buSzTx/>
              <a:buNone/>
              <a:defRPr sz="2812"/>
            </a:lvl3pPr>
            <a:lvl4pPr marL="0" indent="482186" algn="ctr">
              <a:spcBef>
                <a:spcPts val="0"/>
              </a:spcBef>
              <a:buSzTx/>
              <a:buNone/>
              <a:defRPr sz="2812"/>
            </a:lvl4pPr>
            <a:lvl5pPr marL="0" indent="642915" algn="ctr">
              <a:spcBef>
                <a:spcPts val="0"/>
              </a:spcBef>
              <a:buSzTx/>
              <a:buNone/>
              <a:defRPr sz="2812"/>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5917408" y="6471315"/>
            <a:ext cx="291747" cy="297389"/>
          </a:xfrm>
          <a:prstGeom prst="rect">
            <a:avLst/>
          </a:prstGeom>
        </p:spPr>
        <p:txBody>
          <a:bodyPr anchor="b"/>
          <a:lstStyle/>
          <a:p>
            <a:fld id="{86CB4B4D-7CA3-9044-876B-883B54F8677D}" type="slidenum">
              <a:t>‹#›</a:t>
            </a:fld>
            <a:endParaRPr/>
          </a:p>
        </p:txBody>
      </p:sp>
    </p:spTree>
    <p:extLst>
      <p:ext uri="{BB962C8B-B14F-4D97-AF65-F5344CB8AC3E}">
        <p14:creationId xmlns:p14="http://schemas.microsoft.com/office/powerpoint/2010/main" val="21087233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25442" y="456435"/>
            <a:ext cx="9751220" cy="4117712"/>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90625" y="4643438"/>
            <a:ext cx="9810750" cy="1160859"/>
          </a:xfrm>
          <a:prstGeom prst="rect">
            <a:avLst/>
          </a:prstGeom>
        </p:spPr>
        <p:txBody>
          <a:bodyPr anchor="b"/>
          <a:lstStyle>
            <a:lvl1pPr>
              <a:defRPr sz="6679"/>
            </a:lvl1pPr>
          </a:lstStyle>
          <a:p>
            <a:r>
              <a:t>Title Text</a:t>
            </a:r>
          </a:p>
        </p:txBody>
      </p:sp>
      <p:sp>
        <p:nvSpPr>
          <p:cNvPr id="22" name="Body Level One…"/>
          <p:cNvSpPr txBox="1">
            <a:spLocks noGrp="1"/>
          </p:cNvSpPr>
          <p:nvPr>
            <p:ph type="body" sz="quarter" idx="1"/>
          </p:nvPr>
        </p:nvSpPr>
        <p:spPr>
          <a:xfrm>
            <a:off x="1190625" y="5857875"/>
            <a:ext cx="9810750" cy="892969"/>
          </a:xfrm>
          <a:prstGeom prst="rect">
            <a:avLst/>
          </a:prstGeom>
        </p:spPr>
        <p:txBody>
          <a:bodyPr anchor="t"/>
          <a:lstStyle>
            <a:lvl1pPr marL="0" indent="0" algn="ctr">
              <a:spcBef>
                <a:spcPts val="0"/>
              </a:spcBef>
              <a:buSzTx/>
              <a:buNone/>
              <a:defRPr sz="2812"/>
            </a:lvl1pPr>
            <a:lvl2pPr marL="0" indent="160729" algn="ctr">
              <a:spcBef>
                <a:spcPts val="0"/>
              </a:spcBef>
              <a:buSzTx/>
              <a:buNone/>
              <a:defRPr sz="2812"/>
            </a:lvl2pPr>
            <a:lvl3pPr marL="0" indent="321457" algn="ctr">
              <a:spcBef>
                <a:spcPts val="0"/>
              </a:spcBef>
              <a:buSzTx/>
              <a:buNone/>
              <a:defRPr sz="2812"/>
            </a:lvl3pPr>
            <a:lvl4pPr marL="0" indent="482186" algn="ctr">
              <a:spcBef>
                <a:spcPts val="0"/>
              </a:spcBef>
              <a:buSzTx/>
              <a:buNone/>
              <a:defRPr sz="2812"/>
            </a:lvl4pPr>
            <a:lvl5pPr marL="0" indent="642915" algn="ctr">
              <a:spcBef>
                <a:spcPts val="0"/>
              </a:spcBef>
              <a:buSzTx/>
              <a:buNone/>
              <a:defRPr sz="2812"/>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47582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000250"/>
            <a:ext cx="9810750" cy="2857500"/>
          </a:xfrm>
          <a:prstGeom prst="rect">
            <a:avLst/>
          </a:prstGeom>
        </p:spPr>
        <p:txBody>
          <a:bodyPr/>
          <a:lstStyle>
            <a:lvl1pPr>
              <a:defRPr sz="6679"/>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7811552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161485" y="571500"/>
            <a:ext cx="5393531" cy="5393531"/>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357187" y="991195"/>
            <a:ext cx="5500688" cy="2321719"/>
          </a:xfrm>
          <a:prstGeom prst="rect">
            <a:avLst/>
          </a:prstGeom>
        </p:spPr>
        <p:txBody>
          <a:bodyPr anchor="b"/>
          <a:lstStyle/>
          <a:p>
            <a:r>
              <a:t>Title Text</a:t>
            </a:r>
          </a:p>
        </p:txBody>
      </p:sp>
      <p:sp>
        <p:nvSpPr>
          <p:cNvPr id="40" name="Body Level One…"/>
          <p:cNvSpPr txBox="1">
            <a:spLocks noGrp="1"/>
          </p:cNvSpPr>
          <p:nvPr>
            <p:ph type="body" sz="quarter" idx="1"/>
          </p:nvPr>
        </p:nvSpPr>
        <p:spPr>
          <a:xfrm>
            <a:off x="357187" y="3366492"/>
            <a:ext cx="5500688" cy="2616398"/>
          </a:xfrm>
          <a:prstGeom prst="rect">
            <a:avLst/>
          </a:prstGeom>
        </p:spPr>
        <p:txBody>
          <a:bodyPr anchor="t"/>
          <a:lstStyle>
            <a:lvl1pPr marL="0" indent="0" algn="ctr">
              <a:spcBef>
                <a:spcPts val="0"/>
              </a:spcBef>
              <a:buSzTx/>
              <a:buNone/>
              <a:defRPr sz="2812"/>
            </a:lvl1pPr>
            <a:lvl2pPr marL="0" indent="160729" algn="ctr">
              <a:spcBef>
                <a:spcPts val="0"/>
              </a:spcBef>
              <a:buSzTx/>
              <a:buNone/>
              <a:defRPr sz="2812"/>
            </a:lvl2pPr>
            <a:lvl3pPr marL="0" indent="321457" algn="ctr">
              <a:spcBef>
                <a:spcPts val="0"/>
              </a:spcBef>
              <a:buSzTx/>
              <a:buNone/>
              <a:defRPr sz="2812"/>
            </a:lvl3pPr>
            <a:lvl4pPr marL="0" indent="482186" algn="ctr">
              <a:spcBef>
                <a:spcPts val="0"/>
              </a:spcBef>
              <a:buSzTx/>
              <a:buNone/>
              <a:defRPr sz="2812"/>
            </a:lvl4pPr>
            <a:lvl5pPr marL="0" indent="642915" algn="ctr">
              <a:spcBef>
                <a:spcPts val="0"/>
              </a:spcBef>
              <a:buSzTx/>
              <a:buNone/>
              <a:defRPr sz="2812"/>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447545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355666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1835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812715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822281" y="1812726"/>
            <a:ext cx="4179094" cy="4179094"/>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90625" y="1946672"/>
            <a:ext cx="5119688" cy="4018359"/>
          </a:xfrm>
          <a:prstGeom prst="rect">
            <a:avLst/>
          </a:prstGeom>
        </p:spPr>
        <p:txBody>
          <a:bodyPr/>
          <a:lstStyle>
            <a:lvl1pPr marL="312528" indent="-312528">
              <a:spcBef>
                <a:spcPts val="2672"/>
              </a:spcBef>
              <a:buSzPct val="50000"/>
              <a:buBlip>
                <a:blip r:embed="rId2"/>
              </a:buBlip>
              <a:defRPr sz="2531"/>
            </a:lvl1pPr>
            <a:lvl2pPr marL="625056" indent="-312528">
              <a:spcBef>
                <a:spcPts val="2672"/>
              </a:spcBef>
              <a:buSzPct val="50000"/>
              <a:buBlip>
                <a:blip r:embed="rId2"/>
              </a:buBlip>
              <a:defRPr sz="2531"/>
            </a:lvl2pPr>
            <a:lvl3pPr marL="937584" indent="-312528">
              <a:spcBef>
                <a:spcPts val="2672"/>
              </a:spcBef>
              <a:buSzPct val="50000"/>
              <a:buBlip>
                <a:blip r:embed="rId2"/>
              </a:buBlip>
              <a:defRPr sz="2531"/>
            </a:lvl3pPr>
            <a:lvl4pPr marL="1250112" indent="-312528">
              <a:spcBef>
                <a:spcPts val="2672"/>
              </a:spcBef>
              <a:buSzPct val="50000"/>
              <a:buBlip>
                <a:blip r:embed="rId2"/>
              </a:buBlip>
              <a:defRPr sz="2531"/>
            </a:lvl4pPr>
            <a:lvl5pPr marL="1562640" indent="-312528">
              <a:spcBef>
                <a:spcPts val="2672"/>
              </a:spcBef>
              <a:buSzPct val="50000"/>
              <a:buBlip>
                <a:blip r:embed="rId2"/>
              </a:buBlip>
              <a:defRPr sz="2531"/>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666292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31690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081304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rot="21600000">
            <a:off x="6622071" y="332680"/>
            <a:ext cx="5207001" cy="2928938"/>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rot="21600000">
            <a:off x="6651910" y="3528761"/>
            <a:ext cx="5175251" cy="2911079"/>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a:off x="250031" y="339329"/>
            <a:ext cx="6096000" cy="6096000"/>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694978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13"/>
          </p:nvPr>
        </p:nvSpPr>
        <p:spPr>
          <a:xfrm>
            <a:off x="1190625" y="2969121"/>
            <a:ext cx="9810750" cy="544712"/>
          </a:xfrm>
          <a:prstGeom prst="rect">
            <a:avLst/>
          </a:prstGeom>
        </p:spPr>
        <p:txBody>
          <a:bodyPr>
            <a:spAutoFit/>
          </a:bodyPr>
          <a:lstStyle>
            <a:lvl1pPr marL="0" indent="0" algn="ctr">
              <a:spcBef>
                <a:spcPts val="0"/>
              </a:spcBef>
              <a:buSzTx/>
              <a:buNone/>
              <a:defRPr sz="2812">
                <a:solidFill>
                  <a:srgbClr val="45A7DE"/>
                </a:solidFill>
              </a:defRPr>
            </a:lvl1pPr>
          </a:lstStyle>
          <a:p>
            <a:r>
              <a:t>“Type a quote here.”</a:t>
            </a:r>
          </a:p>
        </p:txBody>
      </p:sp>
      <p:sp>
        <p:nvSpPr>
          <p:cNvPr id="94" name="–Johnny Appleseed"/>
          <p:cNvSpPr txBox="1">
            <a:spLocks noGrp="1"/>
          </p:cNvSpPr>
          <p:nvPr>
            <p:ph type="body" sz="quarter" idx="14"/>
          </p:nvPr>
        </p:nvSpPr>
        <p:spPr>
          <a:xfrm>
            <a:off x="1190625" y="4473773"/>
            <a:ext cx="9810750" cy="491133"/>
          </a:xfrm>
          <a:prstGeom prst="rect">
            <a:avLst/>
          </a:prstGeom>
        </p:spPr>
        <p:txBody>
          <a:bodyPr anchor="t">
            <a:spAutoFit/>
          </a:bodyPr>
          <a:lstStyle>
            <a:lvl1pPr marL="0" indent="0" algn="ctr">
              <a:spcBef>
                <a:spcPts val="0"/>
              </a:spcBef>
              <a:buSzTx/>
              <a:buNone/>
              <a:defRPr sz="2531"/>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217225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284455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56654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03621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5EDF9-3D79-45DA-8367-2F63551C4C7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01091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5EDF9-3D79-45DA-8367-2F63551C4C7D}"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6720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5EDF9-3D79-45DA-8367-2F63551C4C7D}"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1572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5EDF9-3D79-45DA-8367-2F63551C4C7D}"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46309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19758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12874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5EDF9-3D79-45DA-8367-2F63551C4C7D}" type="datetimeFigureOut">
              <a:rPr lang="en-US" smtClean="0"/>
              <a:t>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211247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892969"/>
            <a:ext cx="9810750" cy="50720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78594"/>
            <a:ext cx="9810750" cy="171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17408" y="6518672"/>
            <a:ext cx="291747" cy="297389"/>
          </a:xfrm>
          <a:prstGeom prst="rect">
            <a:avLst/>
          </a:prstGeom>
          <a:ln w="12700">
            <a:miter lim="400000"/>
          </a:ln>
        </p:spPr>
        <p:txBody>
          <a:bodyPr wrap="none" lIns="50800" tIns="50800" rIns="50800" bIns="50800">
            <a:spAutoFit/>
          </a:bodyPr>
          <a:lstStyle>
            <a:lvl1pPr>
              <a:defRPr sz="1266">
                <a:solidFill>
                  <a:srgbClr val="868686"/>
                </a:solidFill>
              </a:defRPr>
            </a:lvl1pPr>
          </a:lstStyle>
          <a:p>
            <a:fld id="{86CB4B4D-7CA3-9044-876B-883B54F8677D}" type="slidenum">
              <a:t>‹#›</a:t>
            </a:fld>
            <a:endParaRPr/>
          </a:p>
        </p:txBody>
      </p:sp>
    </p:spTree>
    <p:extLst>
      <p:ext uri="{BB962C8B-B14F-4D97-AF65-F5344CB8AC3E}">
        <p14:creationId xmlns:p14="http://schemas.microsoft.com/office/powerpoint/2010/main" val="26006019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45A7DE"/>
          </a:solidFill>
          <a:uFillTx/>
          <a:latin typeface="+mn-lt"/>
          <a:ea typeface="+mn-ea"/>
          <a:cs typeface="+mn-cs"/>
          <a:sym typeface="Marker Felt"/>
        </a:defRPr>
      </a:lvl9pPr>
    </p:titleStyle>
    <p:bodyStyle>
      <a:lvl1pPr marL="446469"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1pPr>
      <a:lvl2pPr marL="892937"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2pPr>
      <a:lvl3pPr marL="1339406"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3pPr>
      <a:lvl4pPr marL="1785874"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4pPr>
      <a:lvl5pPr marL="2232343"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5pPr>
      <a:lvl6pPr marL="2678811"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6pPr>
      <a:lvl7pPr marL="3125280"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7pPr>
      <a:lvl8pPr marL="3571748"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8pPr>
      <a:lvl9pPr marL="4018217" marR="0" indent="-446469" algn="l" defTabSz="410751" rtl="0" latinLnBrk="0">
        <a:lnSpc>
          <a:spcPct val="100000"/>
        </a:lnSpc>
        <a:spcBef>
          <a:spcPts val="2953"/>
        </a:spcBef>
        <a:spcAft>
          <a:spcPts val="0"/>
        </a:spcAft>
        <a:buClrTx/>
        <a:buSzPct val="47000"/>
        <a:buFontTx/>
        <a:buBlip>
          <a:blip r:embed="rId15"/>
        </a:buBlip>
        <a:tabLst/>
        <a:defRPr sz="3234" b="0" i="0" u="none" strike="noStrike" cap="none" spc="0" baseline="0">
          <a:ln>
            <a:noFill/>
          </a:ln>
          <a:solidFill>
            <a:srgbClr val="858585"/>
          </a:solidFill>
          <a:uFillTx/>
          <a:latin typeface="+mn-lt"/>
          <a:ea typeface="+mn-ea"/>
          <a:cs typeface="+mn-cs"/>
          <a:sym typeface="Marker Felt"/>
        </a:defRPr>
      </a:lvl9pPr>
    </p:bodyStyle>
    <p:otherStyle>
      <a:lvl1pPr marL="0" marR="0" indent="0"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1pPr>
      <a:lvl2pPr marL="0" marR="0" indent="160729"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2pPr>
      <a:lvl3pPr marL="0" marR="0" indent="321457"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3pPr>
      <a:lvl4pPr marL="0" marR="0" indent="482186"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4pPr>
      <a:lvl5pPr marL="0" marR="0" indent="642915"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5pPr>
      <a:lvl6pPr marL="0" marR="0" indent="803643"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6pPr>
      <a:lvl7pPr marL="0" marR="0" indent="964372"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7pPr>
      <a:lvl8pPr marL="0" marR="0" indent="1125101"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8pPr>
      <a:lvl9pPr marL="0" marR="0" indent="1285829"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3403" y="695061"/>
            <a:ext cx="6105194" cy="2031055"/>
          </a:xfrm>
        </p:spPr>
        <p:txBody>
          <a:bodyPr>
            <a:normAutofit fontScale="90000"/>
          </a:bodyPr>
          <a:lstStyle/>
          <a:p>
            <a:br>
              <a:rPr lang="en-US" sz="8800" b="1" dirty="0">
                <a:solidFill>
                  <a:srgbClr val="FFFFFF"/>
                </a:solidFill>
                <a:latin typeface="Georgia Pro Cond Black" panose="02040A06050405020203" pitchFamily="18" charset="0"/>
              </a:rPr>
            </a:br>
            <a:r>
              <a:rPr lang="en-US" sz="8800" b="1" dirty="0">
                <a:solidFill>
                  <a:srgbClr val="FFFFFF"/>
                </a:solidFill>
                <a:latin typeface="Georgia Pro Cond Black" panose="02040A06050405020203" pitchFamily="18" charset="0"/>
              </a:rPr>
              <a:t>Creativity</a:t>
            </a:r>
          </a:p>
        </p:txBody>
      </p:sp>
      <p:sp>
        <p:nvSpPr>
          <p:cNvPr id="3" name="Content Placeholder 2"/>
          <p:cNvSpPr>
            <a:spLocks noGrp="1"/>
          </p:cNvSpPr>
          <p:nvPr>
            <p:ph type="subTitle" idx="1"/>
          </p:nvPr>
        </p:nvSpPr>
        <p:spPr>
          <a:xfrm>
            <a:off x="2631688" y="2673367"/>
            <a:ext cx="6891453" cy="2656916"/>
          </a:xfrm>
        </p:spPr>
        <p:txBody>
          <a:bodyPr>
            <a:normAutofit/>
          </a:bodyPr>
          <a:lstStyle/>
          <a:p>
            <a:r>
              <a:rPr lang="en-US" dirty="0">
                <a:solidFill>
                  <a:srgbClr val="FFFFFF"/>
                </a:solidFill>
              </a:rPr>
              <a:t>Using creativity to enhance </a:t>
            </a:r>
          </a:p>
          <a:p>
            <a:r>
              <a:rPr lang="en-US" dirty="0">
                <a:solidFill>
                  <a:srgbClr val="FFFFFF"/>
                </a:solidFill>
              </a:rPr>
              <a:t>your real estate marketing</a:t>
            </a:r>
          </a:p>
          <a:p>
            <a:endParaRPr lang="en-US" dirty="0">
              <a:solidFill>
                <a:srgbClr val="FFFFFF"/>
              </a:solidFill>
            </a:endParaRPr>
          </a:p>
          <a:p>
            <a:r>
              <a:rPr lang="en-US" dirty="0">
                <a:solidFill>
                  <a:srgbClr val="FFFFFF"/>
                </a:solidFill>
              </a:rPr>
              <a:t>Natalie Danielson</a:t>
            </a:r>
          </a:p>
          <a:p>
            <a:r>
              <a:rPr lang="en-US" dirty="0">
                <a:solidFill>
                  <a:srgbClr val="FFFFFF"/>
                </a:solidFill>
              </a:rPr>
              <a:t>www.clockhours.com</a:t>
            </a:r>
            <a:endParaRPr dirty="0">
              <a:solidFill>
                <a:srgbClr val="FFFFFF"/>
              </a:solidFill>
            </a:endParaRPr>
          </a:p>
        </p:txBody>
      </p:sp>
      <p:pic>
        <p:nvPicPr>
          <p:cNvPr id="5" name="Picture 4" descr="A picture containing clipart&#10;&#10;Description automatically generated">
            <a:extLst>
              <a:ext uri="{FF2B5EF4-FFF2-40B4-BE49-F238E27FC236}">
                <a16:creationId xmlns:a16="http://schemas.microsoft.com/office/drawing/2014/main" id="{EA188F4C-1BF4-412A-B175-A2DCBF7A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850" y="4987383"/>
            <a:ext cx="2908300" cy="685800"/>
          </a:xfrm>
          <a:prstGeom prst="rect">
            <a:avLst/>
          </a:prstGeom>
        </p:spPr>
      </p:pic>
    </p:spTree>
    <p:extLst>
      <p:ext uri="{BB962C8B-B14F-4D97-AF65-F5344CB8AC3E}">
        <p14:creationId xmlns:p14="http://schemas.microsoft.com/office/powerpoint/2010/main" val="238797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1382751"/>
            <a:ext cx="3798106" cy="3858322"/>
          </a:xfrm>
        </p:spPr>
        <p:txBody>
          <a:bodyPr>
            <a:normAutofit/>
          </a:bodyPr>
          <a:lstStyle/>
          <a:p>
            <a:r>
              <a:rPr lang="en-US" dirty="0">
                <a:solidFill>
                  <a:srgbClr val="FFFFFF"/>
                </a:solidFill>
                <a:latin typeface="Georgia Pro Cond Black" panose="02040A06050405020203" pitchFamily="18" charset="0"/>
              </a:rPr>
              <a:t>You are Unique </a:t>
            </a:r>
            <a:br>
              <a:rPr lang="en-US" dirty="0">
                <a:solidFill>
                  <a:srgbClr val="FFFFFF"/>
                </a:solidFill>
                <a:latin typeface="Georgia Pro Cond Black" panose="02040A06050405020203" pitchFamily="18" charset="0"/>
              </a:rPr>
            </a:br>
            <a:br>
              <a:rPr lang="en-US" dirty="0">
                <a:solidFill>
                  <a:srgbClr val="FFFFFF"/>
                </a:solidFill>
                <a:latin typeface="Georgia Pro Cond Black" panose="02040A06050405020203" pitchFamily="18" charset="0"/>
              </a:rPr>
            </a:br>
            <a:r>
              <a:rPr lang="en-US" dirty="0">
                <a:solidFill>
                  <a:srgbClr val="FFFFFF"/>
                </a:solidFill>
                <a:latin typeface="Georgia Pro Cond Black" panose="02040A06050405020203" pitchFamily="18" charset="0"/>
              </a:rPr>
              <a:t>Therefore </a:t>
            </a:r>
            <a:br>
              <a:rPr lang="en-US" dirty="0">
                <a:solidFill>
                  <a:srgbClr val="FFFFFF"/>
                </a:solidFill>
                <a:latin typeface="Georgia Pro Cond Black" panose="02040A06050405020203" pitchFamily="18" charset="0"/>
              </a:rPr>
            </a:br>
            <a:r>
              <a:rPr lang="en-US" dirty="0">
                <a:solidFill>
                  <a:srgbClr val="FFFFFF"/>
                </a:solidFill>
                <a:latin typeface="Georgia Pro Cond Black" panose="02040A06050405020203" pitchFamily="18" charset="0"/>
              </a:rPr>
              <a:t>Creative</a:t>
            </a:r>
          </a:p>
        </p:txBody>
      </p:sp>
      <p:sp>
        <p:nvSpPr>
          <p:cNvPr id="3" name="Content Placeholder 2"/>
          <p:cNvSpPr>
            <a:spLocks noGrp="1"/>
          </p:cNvSpPr>
          <p:nvPr>
            <p:ph idx="1"/>
          </p:nvPr>
        </p:nvSpPr>
        <p:spPr>
          <a:xfrm>
            <a:off x="6082111" y="801866"/>
            <a:ext cx="5314547" cy="5230634"/>
          </a:xfrm>
        </p:spPr>
        <p:txBody>
          <a:bodyPr anchor="ctr">
            <a:normAutofit/>
          </a:bodyPr>
          <a:lstStyle/>
          <a:p>
            <a:pPr marL="0" indent="0">
              <a:lnSpc>
                <a:spcPct val="150000"/>
              </a:lnSpc>
              <a:buNone/>
            </a:pPr>
            <a:r>
              <a:rPr lang="en-US" dirty="0">
                <a:solidFill>
                  <a:schemeClr val="accent5">
                    <a:lumMod val="75000"/>
                  </a:schemeClr>
                </a:solidFill>
              </a:rPr>
              <a:t>Real estate success is all about relationships.  </a:t>
            </a:r>
          </a:p>
          <a:p>
            <a:pPr marL="0" indent="0">
              <a:lnSpc>
                <a:spcPct val="150000"/>
              </a:lnSpc>
              <a:buNone/>
            </a:pPr>
            <a:r>
              <a:rPr lang="en-US" dirty="0">
                <a:solidFill>
                  <a:schemeClr val="accent5">
                    <a:lumMod val="75000"/>
                  </a:schemeClr>
                </a:solidFill>
              </a:rPr>
              <a:t>You have hundreds of “fans” that love you just the way you are.  </a:t>
            </a:r>
          </a:p>
          <a:p>
            <a:pPr marL="0" indent="0">
              <a:lnSpc>
                <a:spcPct val="150000"/>
              </a:lnSpc>
              <a:buNone/>
            </a:pPr>
            <a:r>
              <a:rPr lang="en-US" dirty="0">
                <a:solidFill>
                  <a:schemeClr val="accent5">
                    <a:lumMod val="75000"/>
                  </a:schemeClr>
                </a:solidFill>
              </a:rPr>
              <a:t>Let yourself shine!</a:t>
            </a:r>
            <a:endParaRPr lang="en-US" dirty="0">
              <a:solidFill>
                <a:srgbClr val="000000"/>
              </a:solidFill>
            </a:endParaRPr>
          </a:p>
          <a:p>
            <a:pPr marL="0" indent="0">
              <a:buNone/>
            </a:pPr>
            <a:endParaRPr lang="en-US" sz="2400" dirty="0">
              <a:solidFill>
                <a:srgbClr val="000000"/>
              </a:solidFill>
            </a:endParaRPr>
          </a:p>
          <a:p>
            <a:endParaRPr sz="2400" dirty="0">
              <a:solidFill>
                <a:srgbClr val="000000"/>
              </a:solidFill>
            </a:endParaRPr>
          </a:p>
        </p:txBody>
      </p:sp>
    </p:spTree>
    <p:extLst>
      <p:ext uri="{BB962C8B-B14F-4D97-AF65-F5344CB8AC3E}">
        <p14:creationId xmlns:p14="http://schemas.microsoft.com/office/powerpoint/2010/main" val="427145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sz="8800" dirty="0">
                <a:solidFill>
                  <a:schemeClr val="accent1"/>
                </a:solidFill>
                <a:latin typeface="Georgia Pro Cond Black" panose="02040A06050405020203" pitchFamily="18" charset="0"/>
              </a:rPr>
              <a:t>Who </a:t>
            </a:r>
            <a:br>
              <a:rPr lang="en-US" sz="8800" dirty="0">
                <a:solidFill>
                  <a:schemeClr val="accent1"/>
                </a:solidFill>
                <a:latin typeface="Georgia Pro Cond Black" panose="02040A06050405020203" pitchFamily="18" charset="0"/>
              </a:rPr>
            </a:br>
            <a:r>
              <a:rPr lang="en-US" sz="8800" dirty="0">
                <a:solidFill>
                  <a:schemeClr val="accent1"/>
                </a:solidFill>
                <a:latin typeface="Georgia Pro Cond Black" panose="02040A06050405020203" pitchFamily="18" charset="0"/>
              </a:rPr>
              <a:t>Are </a:t>
            </a:r>
            <a:br>
              <a:rPr lang="en-US" sz="8800" dirty="0">
                <a:solidFill>
                  <a:schemeClr val="accent1"/>
                </a:solidFill>
                <a:latin typeface="Georgia Pro Cond Black" panose="02040A06050405020203" pitchFamily="18" charset="0"/>
              </a:rPr>
            </a:br>
            <a:r>
              <a:rPr lang="en-US" sz="8800" dirty="0">
                <a:solidFill>
                  <a:schemeClr val="accent1"/>
                </a:solidFill>
                <a:latin typeface="Georgia Pro Cond Black" panose="02040A06050405020203" pitchFamily="18" charset="0"/>
              </a:rPr>
              <a:t>You?</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49199" y="579863"/>
            <a:ext cx="6870730" cy="5809786"/>
          </a:xfrm>
        </p:spPr>
        <p:txBody>
          <a:bodyPr anchor="ctr">
            <a:normAutofit/>
          </a:bodyPr>
          <a:lstStyle/>
          <a:p>
            <a:pPr marL="0" indent="0">
              <a:buNone/>
            </a:pPr>
            <a:r>
              <a:rPr lang="en-US" sz="3200" dirty="0">
                <a:solidFill>
                  <a:srgbClr val="0070C0"/>
                </a:solidFill>
              </a:rPr>
              <a:t>5 words people use to describe you.</a:t>
            </a:r>
          </a:p>
          <a:p>
            <a:pPr marL="0" indent="0">
              <a:buNone/>
            </a:pPr>
            <a:r>
              <a:rPr lang="en-US" sz="1700" dirty="0"/>
              <a:t>______________________</a:t>
            </a:r>
          </a:p>
          <a:p>
            <a:pPr marL="0" indent="0">
              <a:buNone/>
            </a:pPr>
            <a:r>
              <a:rPr lang="en-US" sz="1700" dirty="0"/>
              <a:t>______________________</a:t>
            </a:r>
          </a:p>
          <a:p>
            <a:pPr marL="0" indent="0">
              <a:buNone/>
            </a:pPr>
            <a:r>
              <a:rPr lang="en-US" sz="1700" dirty="0"/>
              <a:t>______________________</a:t>
            </a:r>
          </a:p>
          <a:p>
            <a:pPr marL="0" indent="0">
              <a:buNone/>
            </a:pPr>
            <a:r>
              <a:rPr lang="en-US" sz="1700" dirty="0"/>
              <a:t>______________________</a:t>
            </a:r>
          </a:p>
          <a:p>
            <a:pPr marL="0" indent="0">
              <a:buNone/>
            </a:pPr>
            <a:r>
              <a:rPr lang="en-US" sz="1700" dirty="0"/>
              <a:t>______________________</a:t>
            </a:r>
          </a:p>
          <a:p>
            <a:pPr marL="0" indent="0">
              <a:buNone/>
            </a:pPr>
            <a:endParaRPr lang="en-US" sz="1700" dirty="0"/>
          </a:p>
          <a:p>
            <a:pPr marL="0" indent="0">
              <a:buNone/>
            </a:pPr>
            <a:r>
              <a:rPr lang="en-US" sz="3200" dirty="0">
                <a:solidFill>
                  <a:srgbClr val="0070C0"/>
                </a:solidFill>
              </a:rPr>
              <a:t>5 interests you have that others share</a:t>
            </a:r>
          </a:p>
          <a:p>
            <a:pPr marL="0" indent="0">
              <a:buNone/>
            </a:pPr>
            <a:r>
              <a:rPr lang="en-US" sz="1700" dirty="0"/>
              <a:t>______________________</a:t>
            </a:r>
          </a:p>
          <a:p>
            <a:pPr marL="0" indent="0">
              <a:buNone/>
            </a:pPr>
            <a:r>
              <a:rPr lang="en-US" sz="1700" dirty="0"/>
              <a:t>______________________</a:t>
            </a:r>
          </a:p>
          <a:p>
            <a:pPr marL="0" indent="0">
              <a:buNone/>
            </a:pPr>
            <a:r>
              <a:rPr lang="en-US" sz="1700" dirty="0"/>
              <a:t>______________________</a:t>
            </a:r>
          </a:p>
          <a:p>
            <a:pPr marL="0" indent="0">
              <a:buNone/>
            </a:pPr>
            <a:r>
              <a:rPr lang="en-US" sz="1700" dirty="0"/>
              <a:t>______________________</a:t>
            </a:r>
          </a:p>
          <a:p>
            <a:pPr marL="0" indent="0">
              <a:buNone/>
            </a:pPr>
            <a:r>
              <a:rPr lang="en-US" sz="1700" dirty="0"/>
              <a:t>______________________</a:t>
            </a:r>
          </a:p>
          <a:p>
            <a:endParaRPr lang="en-US" sz="1700" dirty="0"/>
          </a:p>
        </p:txBody>
      </p:sp>
    </p:spTree>
    <p:extLst>
      <p:ext uri="{BB962C8B-B14F-4D97-AF65-F5344CB8AC3E}">
        <p14:creationId xmlns:p14="http://schemas.microsoft.com/office/powerpoint/2010/main" val="259619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6C99CB3-37D5-4C10-A00D-67B0D629A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43" y="1937571"/>
            <a:ext cx="8035714" cy="2982857"/>
          </a:xfrm>
          <a:prstGeom prst="rect">
            <a:avLst/>
          </a:prstGeom>
        </p:spPr>
      </p:pic>
    </p:spTree>
    <p:extLst>
      <p:ext uri="{BB962C8B-B14F-4D97-AF65-F5344CB8AC3E}">
        <p14:creationId xmlns:p14="http://schemas.microsoft.com/office/powerpoint/2010/main" val="49678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798106" cy="2760098"/>
          </a:xfrm>
        </p:spPr>
        <p:txBody>
          <a:bodyPr>
            <a:normAutofit/>
          </a:bodyPr>
          <a:lstStyle/>
          <a:p>
            <a:r>
              <a:rPr lang="en-US" dirty="0">
                <a:solidFill>
                  <a:srgbClr val="FFFFFF"/>
                </a:solidFill>
                <a:latin typeface="Georgia Pro Cond Black" panose="02040A06050405020203" pitchFamily="18" charset="0"/>
              </a:rPr>
              <a:t>Creativity in</a:t>
            </a:r>
            <a:br>
              <a:rPr lang="en-US" dirty="0">
                <a:solidFill>
                  <a:srgbClr val="FFFFFF"/>
                </a:solidFill>
                <a:latin typeface="Georgia Pro Cond Black" panose="02040A06050405020203" pitchFamily="18" charset="0"/>
              </a:rPr>
            </a:br>
            <a:r>
              <a:rPr lang="en-US" dirty="0">
                <a:solidFill>
                  <a:srgbClr val="FFFFFF"/>
                </a:solidFill>
                <a:latin typeface="Georgia Pro Cond Black" panose="02040A06050405020203" pitchFamily="18" charset="0"/>
              </a:rPr>
              <a:t>Real Estate</a:t>
            </a:r>
          </a:p>
        </p:txBody>
      </p:sp>
      <p:sp>
        <p:nvSpPr>
          <p:cNvPr id="3" name="Content Placeholder 2"/>
          <p:cNvSpPr>
            <a:spLocks noGrp="1"/>
          </p:cNvSpPr>
          <p:nvPr>
            <p:ph idx="1"/>
          </p:nvPr>
        </p:nvSpPr>
        <p:spPr>
          <a:xfrm>
            <a:off x="5898995" y="801866"/>
            <a:ext cx="5776332" cy="5230634"/>
          </a:xfrm>
        </p:spPr>
        <p:txBody>
          <a:bodyPr anchor="ctr">
            <a:normAutofit/>
          </a:bodyPr>
          <a:lstStyle/>
          <a:p>
            <a:pPr marL="0" indent="0">
              <a:lnSpc>
                <a:spcPct val="150000"/>
              </a:lnSpc>
              <a:buNone/>
            </a:pPr>
            <a:r>
              <a:rPr lang="en-US" dirty="0">
                <a:solidFill>
                  <a:schemeClr val="accent5">
                    <a:lumMod val="75000"/>
                  </a:schemeClr>
                </a:solidFill>
              </a:rPr>
              <a:t>What can you do to bring out some creativity in your real estate business?</a:t>
            </a:r>
          </a:p>
          <a:p>
            <a:pPr marL="0" indent="0">
              <a:lnSpc>
                <a:spcPct val="150000"/>
              </a:lnSpc>
              <a:buNone/>
            </a:pPr>
            <a:r>
              <a:rPr lang="en-US" sz="2400" dirty="0">
                <a:solidFill>
                  <a:schemeClr val="accent5">
                    <a:lumMod val="75000"/>
                  </a:schemeClr>
                </a:solidFill>
              </a:rPr>
              <a:t>Focus on stories!  </a:t>
            </a:r>
            <a:endParaRPr lang="en-US" sz="2400" dirty="0">
              <a:solidFill>
                <a:srgbClr val="000000"/>
              </a:solidFill>
            </a:endParaRPr>
          </a:p>
          <a:p>
            <a:endParaRPr sz="2400" dirty="0">
              <a:solidFill>
                <a:srgbClr val="000000"/>
              </a:solidFill>
            </a:endParaRPr>
          </a:p>
        </p:txBody>
      </p:sp>
    </p:spTree>
    <p:extLst>
      <p:ext uri="{BB962C8B-B14F-4D97-AF65-F5344CB8AC3E}">
        <p14:creationId xmlns:p14="http://schemas.microsoft.com/office/powerpoint/2010/main" val="5922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798106" cy="2760098"/>
          </a:xfrm>
        </p:spPr>
        <p:txBody>
          <a:bodyPr>
            <a:normAutofit/>
          </a:bodyPr>
          <a:lstStyle/>
          <a:p>
            <a:r>
              <a:rPr lang="en-US" dirty="0">
                <a:solidFill>
                  <a:srgbClr val="FFFFFF"/>
                </a:solidFill>
                <a:latin typeface="Georgia Pro Cond Black" panose="02040A06050405020203" pitchFamily="18" charset="0"/>
              </a:rPr>
              <a:t>Examples of Creative </a:t>
            </a:r>
            <a:br>
              <a:rPr lang="en-US" dirty="0">
                <a:solidFill>
                  <a:srgbClr val="FFFFFF"/>
                </a:solidFill>
                <a:latin typeface="Georgia Pro Cond Black" panose="02040A06050405020203" pitchFamily="18" charset="0"/>
              </a:rPr>
            </a:br>
            <a:r>
              <a:rPr lang="en-US" dirty="0">
                <a:solidFill>
                  <a:srgbClr val="FFFFFF"/>
                </a:solidFill>
                <a:latin typeface="Georgia Pro Cond Black" panose="02040A06050405020203" pitchFamily="18" charset="0"/>
              </a:rPr>
              <a:t>Marketing</a:t>
            </a:r>
          </a:p>
        </p:txBody>
      </p:sp>
      <p:sp>
        <p:nvSpPr>
          <p:cNvPr id="3" name="Content Placeholder 2"/>
          <p:cNvSpPr>
            <a:spLocks noGrp="1"/>
          </p:cNvSpPr>
          <p:nvPr>
            <p:ph idx="1"/>
          </p:nvPr>
        </p:nvSpPr>
        <p:spPr>
          <a:xfrm>
            <a:off x="5898995" y="801866"/>
            <a:ext cx="5776332" cy="5230634"/>
          </a:xfrm>
        </p:spPr>
        <p:txBody>
          <a:bodyPr anchor="ctr">
            <a:normAutofit/>
          </a:bodyPr>
          <a:lstStyle/>
          <a:p>
            <a:pPr marL="0" indent="0">
              <a:lnSpc>
                <a:spcPct val="150000"/>
              </a:lnSpc>
              <a:buNone/>
            </a:pPr>
            <a:r>
              <a:rPr lang="en-US" dirty="0">
                <a:solidFill>
                  <a:schemeClr val="accent5">
                    <a:lumMod val="75000"/>
                  </a:schemeClr>
                </a:solidFill>
              </a:rPr>
              <a:t>We will look at examples that have been used across the country.  </a:t>
            </a:r>
          </a:p>
          <a:p>
            <a:pPr marL="0" indent="0">
              <a:lnSpc>
                <a:spcPct val="150000"/>
              </a:lnSpc>
              <a:buNone/>
            </a:pPr>
            <a:r>
              <a:rPr lang="en-US" sz="2400" dirty="0">
                <a:solidFill>
                  <a:schemeClr val="accent5">
                    <a:lumMod val="75000"/>
                  </a:schemeClr>
                </a:solidFill>
              </a:rPr>
              <a:t>Look at videos, flyers, business </a:t>
            </a:r>
            <a:r>
              <a:rPr lang="en-US" sz="2400" dirty="0" err="1">
                <a:solidFill>
                  <a:schemeClr val="accent5">
                    <a:lumMod val="75000"/>
                  </a:schemeClr>
                </a:solidFill>
              </a:rPr>
              <a:t>cards,etc</a:t>
            </a:r>
            <a:r>
              <a:rPr lang="en-US" sz="2400" dirty="0">
                <a:solidFill>
                  <a:schemeClr val="accent5">
                    <a:lumMod val="75000"/>
                  </a:schemeClr>
                </a:solidFill>
              </a:rPr>
              <a:t>.</a:t>
            </a:r>
            <a:endParaRPr lang="en-US" sz="2400" dirty="0">
              <a:solidFill>
                <a:srgbClr val="000000"/>
              </a:solidFill>
            </a:endParaRPr>
          </a:p>
          <a:p>
            <a:endParaRPr sz="2400" dirty="0">
              <a:solidFill>
                <a:srgbClr val="000000"/>
              </a:solidFill>
            </a:endParaRPr>
          </a:p>
        </p:txBody>
      </p:sp>
    </p:spTree>
    <p:extLst>
      <p:ext uri="{BB962C8B-B14F-4D97-AF65-F5344CB8AC3E}">
        <p14:creationId xmlns:p14="http://schemas.microsoft.com/office/powerpoint/2010/main" val="89156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280175CD-C397-45E3-95A1-2A93AE76E0C0}"/>
              </a:ext>
            </a:extLst>
          </p:cNvPr>
          <p:cNvPicPr>
            <a:picLocks noChangeAspect="1"/>
          </p:cNvPicPr>
          <p:nvPr/>
        </p:nvPicPr>
        <p:blipFill rotWithShape="1">
          <a:blip r:embed="rId3">
            <a:extLst>
              <a:ext uri="{28A0092B-C50C-407E-A947-70E740481C1C}">
                <a14:useLocalDpi xmlns:a14="http://schemas.microsoft.com/office/drawing/2010/main" val="0"/>
              </a:ext>
            </a:extLst>
          </a:blip>
          <a:srcRect t="16148" b="14192"/>
          <a:stretch/>
        </p:blipFill>
        <p:spPr>
          <a:xfrm>
            <a:off x="20" y="10"/>
            <a:ext cx="12191980" cy="6857990"/>
          </a:xfrm>
          <a:prstGeom prst="rect">
            <a:avLst/>
          </a:prstGeom>
        </p:spPr>
      </p:pic>
    </p:spTree>
    <p:extLst>
      <p:ext uri="{BB962C8B-B14F-4D97-AF65-F5344CB8AC3E}">
        <p14:creationId xmlns:p14="http://schemas.microsoft.com/office/powerpoint/2010/main" val="411451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45328" y="2053641"/>
            <a:ext cx="4549696" cy="2760098"/>
          </a:xfrm>
        </p:spPr>
        <p:txBody>
          <a:bodyPr>
            <a:normAutofit/>
          </a:bodyPr>
          <a:lstStyle/>
          <a:p>
            <a:r>
              <a:rPr lang="en-US" sz="4200" dirty="0">
                <a:solidFill>
                  <a:srgbClr val="FFFFFF"/>
                </a:solidFill>
                <a:latin typeface="Georgia Pro Cond Black" panose="02040A06050405020203" pitchFamily="18" charset="0"/>
              </a:rPr>
              <a:t>Creatively</a:t>
            </a:r>
            <a:br>
              <a:rPr lang="en-US" sz="4200" dirty="0">
                <a:solidFill>
                  <a:srgbClr val="FFFFFF"/>
                </a:solidFill>
                <a:latin typeface="Georgia Pro Cond Black" panose="02040A06050405020203" pitchFamily="18" charset="0"/>
              </a:rPr>
            </a:br>
            <a:r>
              <a:rPr lang="en-US" sz="4200" dirty="0">
                <a:solidFill>
                  <a:srgbClr val="FFFFFF"/>
                </a:solidFill>
                <a:latin typeface="Georgia Pro Cond Black" panose="02040A06050405020203" pitchFamily="18" charset="0"/>
              </a:rPr>
              <a:t>Communicating</a:t>
            </a:r>
          </a:p>
        </p:txBody>
      </p:sp>
      <p:sp>
        <p:nvSpPr>
          <p:cNvPr id="3" name="Content Placeholder 2"/>
          <p:cNvSpPr>
            <a:spLocks noGrp="1"/>
          </p:cNvSpPr>
          <p:nvPr>
            <p:ph idx="1"/>
          </p:nvPr>
        </p:nvSpPr>
        <p:spPr>
          <a:xfrm>
            <a:off x="6082111" y="457200"/>
            <a:ext cx="5314547" cy="5575299"/>
          </a:xfrm>
        </p:spPr>
        <p:txBody>
          <a:bodyPr anchor="ctr">
            <a:normAutofit/>
          </a:bodyPr>
          <a:lstStyle/>
          <a:p>
            <a:pPr marL="0" indent="0">
              <a:lnSpc>
                <a:spcPct val="150000"/>
              </a:lnSpc>
              <a:buNone/>
            </a:pPr>
            <a:r>
              <a:rPr lang="en-US" dirty="0">
                <a:solidFill>
                  <a:schemeClr val="accent5">
                    <a:lumMod val="75000"/>
                  </a:schemeClr>
                </a:solidFill>
              </a:rPr>
              <a:t>Communicate WITH and </a:t>
            </a:r>
          </a:p>
          <a:p>
            <a:pPr marL="0" indent="0">
              <a:lnSpc>
                <a:spcPct val="150000"/>
              </a:lnSpc>
              <a:buNone/>
            </a:pPr>
            <a:r>
              <a:rPr lang="en-US" dirty="0">
                <a:solidFill>
                  <a:schemeClr val="accent5">
                    <a:lumMod val="75000"/>
                  </a:schemeClr>
                </a:solidFill>
              </a:rPr>
              <a:t>not AT your “fans.”  </a:t>
            </a:r>
          </a:p>
          <a:p>
            <a:pPr marL="0" indent="0">
              <a:lnSpc>
                <a:spcPct val="150000"/>
              </a:lnSpc>
              <a:buNone/>
            </a:pPr>
            <a:r>
              <a:rPr lang="en-US" dirty="0">
                <a:solidFill>
                  <a:schemeClr val="accent5">
                    <a:lumMod val="75000"/>
                  </a:schemeClr>
                </a:solidFill>
              </a:rPr>
              <a:t>Find a common interest or just a way to create a smile.  </a:t>
            </a:r>
          </a:p>
          <a:p>
            <a:pPr marL="0" indent="0">
              <a:lnSpc>
                <a:spcPct val="150000"/>
              </a:lnSpc>
              <a:buNone/>
            </a:pPr>
            <a:r>
              <a:rPr lang="en-US" dirty="0">
                <a:solidFill>
                  <a:schemeClr val="accent5">
                    <a:lumMod val="75000"/>
                  </a:schemeClr>
                </a:solidFill>
              </a:rPr>
              <a:t>Avoid expensive branding or give-a ways. </a:t>
            </a:r>
          </a:p>
          <a:p>
            <a:pPr marL="0" indent="0">
              <a:buNone/>
            </a:pPr>
            <a:endParaRPr lang="en-US" sz="2400" dirty="0">
              <a:solidFill>
                <a:srgbClr val="000000"/>
              </a:solidFill>
            </a:endParaRPr>
          </a:p>
          <a:p>
            <a:pPr marL="0" indent="0">
              <a:buNone/>
            </a:pPr>
            <a:endParaRPr lang="en-US" sz="2400" dirty="0">
              <a:solidFill>
                <a:srgbClr val="000000"/>
              </a:solidFill>
            </a:endParaRPr>
          </a:p>
          <a:p>
            <a:endParaRPr sz="2400" dirty="0">
              <a:solidFill>
                <a:srgbClr val="000000"/>
              </a:solidFill>
            </a:endParaRPr>
          </a:p>
        </p:txBody>
      </p:sp>
    </p:spTree>
    <p:extLst>
      <p:ext uri="{BB962C8B-B14F-4D97-AF65-F5344CB8AC3E}">
        <p14:creationId xmlns:p14="http://schemas.microsoft.com/office/powerpoint/2010/main" val="191064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1658" y="2048951"/>
            <a:ext cx="4299911" cy="2760098"/>
          </a:xfrm>
        </p:spPr>
        <p:txBody>
          <a:bodyPr>
            <a:normAutofit/>
          </a:bodyPr>
          <a:lstStyle/>
          <a:p>
            <a:r>
              <a:rPr lang="en-US" dirty="0">
                <a:solidFill>
                  <a:srgbClr val="FFFFFF"/>
                </a:solidFill>
                <a:latin typeface="Georgia Pro Cond Black" panose="02040A06050405020203" pitchFamily="18" charset="0"/>
              </a:rPr>
              <a:t>Challenging the Status Quo</a:t>
            </a:r>
          </a:p>
        </p:txBody>
      </p:sp>
      <p:sp>
        <p:nvSpPr>
          <p:cNvPr id="3" name="Content Placeholder 2"/>
          <p:cNvSpPr>
            <a:spLocks noGrp="1"/>
          </p:cNvSpPr>
          <p:nvPr>
            <p:ph idx="1"/>
          </p:nvPr>
        </p:nvSpPr>
        <p:spPr>
          <a:xfrm>
            <a:off x="6090574" y="713678"/>
            <a:ext cx="5306084" cy="5687122"/>
          </a:xfrm>
        </p:spPr>
        <p:txBody>
          <a:bodyPr anchor="ctr">
            <a:normAutofit/>
          </a:bodyPr>
          <a:lstStyle/>
          <a:p>
            <a:pPr marL="0" indent="0">
              <a:lnSpc>
                <a:spcPct val="150000"/>
              </a:lnSpc>
              <a:buNone/>
            </a:pPr>
            <a:r>
              <a:rPr lang="en-US" dirty="0">
                <a:solidFill>
                  <a:schemeClr val="accent5">
                    <a:lumMod val="75000"/>
                  </a:schemeClr>
                </a:solidFill>
              </a:rPr>
              <a:t>By setting yourself apart </a:t>
            </a:r>
            <a:r>
              <a:rPr lang="en-US" dirty="0" err="1">
                <a:solidFill>
                  <a:schemeClr val="accent5">
                    <a:lumMod val="75000"/>
                  </a:schemeClr>
                </a:solidFill>
              </a:rPr>
              <a:t>fron</a:t>
            </a:r>
            <a:r>
              <a:rPr lang="en-US" dirty="0">
                <a:solidFill>
                  <a:schemeClr val="accent5">
                    <a:lumMod val="75000"/>
                  </a:schemeClr>
                </a:solidFill>
              </a:rPr>
              <a:t> the crowd of other real estate brokers, you become more interesting and create more engagement.</a:t>
            </a:r>
          </a:p>
          <a:p>
            <a:endParaRPr sz="2400" dirty="0">
              <a:solidFill>
                <a:srgbClr val="000000"/>
              </a:solidFill>
            </a:endParaRPr>
          </a:p>
        </p:txBody>
      </p:sp>
    </p:spTree>
    <p:extLst>
      <p:ext uri="{BB962C8B-B14F-4D97-AF65-F5344CB8AC3E}">
        <p14:creationId xmlns:p14="http://schemas.microsoft.com/office/powerpoint/2010/main" val="391136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1658" y="2048951"/>
            <a:ext cx="4299911" cy="2760098"/>
          </a:xfrm>
        </p:spPr>
        <p:txBody>
          <a:bodyPr>
            <a:normAutofit/>
          </a:bodyPr>
          <a:lstStyle/>
          <a:p>
            <a:r>
              <a:rPr lang="en-US" dirty="0">
                <a:solidFill>
                  <a:srgbClr val="FFFFFF"/>
                </a:solidFill>
                <a:latin typeface="Georgia Pro Cond Black" panose="02040A06050405020203" pitchFamily="18" charset="0"/>
              </a:rPr>
              <a:t>Make a list of Creative Ideas</a:t>
            </a:r>
          </a:p>
        </p:txBody>
      </p:sp>
      <p:sp>
        <p:nvSpPr>
          <p:cNvPr id="3" name="Content Placeholder 2"/>
          <p:cNvSpPr>
            <a:spLocks noGrp="1"/>
          </p:cNvSpPr>
          <p:nvPr>
            <p:ph idx="1"/>
          </p:nvPr>
        </p:nvSpPr>
        <p:spPr>
          <a:xfrm>
            <a:off x="5441795" y="713678"/>
            <a:ext cx="6389649" cy="5687122"/>
          </a:xfrm>
        </p:spPr>
        <p:txBody>
          <a:bodyPr anchor="t">
            <a:normAutofit lnSpcReduction="10000"/>
          </a:bodyPr>
          <a:lstStyle/>
          <a:p>
            <a:pPr marL="0" indent="0">
              <a:lnSpc>
                <a:spcPct val="100000"/>
              </a:lnSpc>
              <a:buNone/>
            </a:pPr>
            <a:r>
              <a:rPr lang="en-US" sz="2400" dirty="0">
                <a:solidFill>
                  <a:schemeClr val="accent5">
                    <a:lumMod val="75000"/>
                  </a:schemeClr>
                </a:solidFill>
              </a:rPr>
              <a:t>Plan Open houses for odd times  11:03-2:03</a:t>
            </a:r>
          </a:p>
          <a:p>
            <a:pPr marL="0" indent="0">
              <a:lnSpc>
                <a:spcPct val="100000"/>
              </a:lnSpc>
              <a:buNone/>
            </a:pPr>
            <a:r>
              <a:rPr lang="en-US" sz="2400" dirty="0">
                <a:solidFill>
                  <a:schemeClr val="accent5">
                    <a:lumMod val="75000"/>
                  </a:schemeClr>
                </a:solidFill>
              </a:rPr>
              <a:t>Create them or brand</a:t>
            </a:r>
          </a:p>
          <a:p>
            <a:pPr marL="0" indent="0">
              <a:lnSpc>
                <a:spcPct val="100000"/>
              </a:lnSpc>
              <a:buNone/>
            </a:pPr>
            <a:r>
              <a:rPr lang="en-US" sz="2400" dirty="0">
                <a:solidFill>
                  <a:schemeClr val="accent5">
                    <a:lumMod val="75000"/>
                  </a:schemeClr>
                </a:solidFill>
              </a:rPr>
              <a:t>Send random gifts with theme</a:t>
            </a:r>
          </a:p>
          <a:p>
            <a:pPr marL="0" indent="0">
              <a:lnSpc>
                <a:spcPct val="100000"/>
              </a:lnSpc>
              <a:buNone/>
            </a:pPr>
            <a:r>
              <a:rPr lang="en-US" sz="2400" dirty="0">
                <a:solidFill>
                  <a:schemeClr val="accent5">
                    <a:lumMod val="75000"/>
                  </a:schemeClr>
                </a:solidFill>
              </a:rPr>
              <a:t>Make videos</a:t>
            </a:r>
          </a:p>
          <a:p>
            <a:pPr marL="0" indent="0">
              <a:lnSpc>
                <a:spcPct val="100000"/>
              </a:lnSpc>
              <a:buNone/>
            </a:pPr>
            <a:r>
              <a:rPr lang="en-US" sz="2400" dirty="0">
                <a:solidFill>
                  <a:schemeClr val="accent5">
                    <a:lumMod val="75000"/>
                  </a:schemeClr>
                </a:solidFill>
              </a:rPr>
              <a:t>Write Haiku for each listing</a:t>
            </a:r>
          </a:p>
          <a:p>
            <a:pPr marL="0" indent="0">
              <a:lnSpc>
                <a:spcPct val="100000"/>
              </a:lnSpc>
              <a:buNone/>
            </a:pPr>
            <a:r>
              <a:rPr lang="en-US" sz="2400" dirty="0">
                <a:solidFill>
                  <a:schemeClr val="accent5">
                    <a:lumMod val="75000"/>
                  </a:schemeClr>
                </a:solidFill>
              </a:rPr>
              <a:t>Add one interest for each client on database</a:t>
            </a:r>
          </a:p>
          <a:p>
            <a:pPr marL="0" indent="0">
              <a:lnSpc>
                <a:spcPct val="100000"/>
              </a:lnSpc>
              <a:buNone/>
            </a:pPr>
            <a:r>
              <a:rPr lang="en-US" sz="2400" dirty="0">
                <a:solidFill>
                  <a:schemeClr val="accent5">
                    <a:lumMod val="75000"/>
                  </a:schemeClr>
                </a:solidFill>
              </a:rPr>
              <a:t>Dozen questions about the house</a:t>
            </a:r>
          </a:p>
          <a:p>
            <a:pPr marL="0" indent="0">
              <a:lnSpc>
                <a:spcPct val="100000"/>
              </a:lnSpc>
              <a:buNone/>
            </a:pPr>
            <a:r>
              <a:rPr lang="en-US" sz="2400" dirty="0">
                <a:solidFill>
                  <a:schemeClr val="accent5">
                    <a:lumMod val="75000"/>
                  </a:schemeClr>
                </a:solidFill>
              </a:rPr>
              <a:t>Photo of apples in every listing you take</a:t>
            </a:r>
          </a:p>
          <a:p>
            <a:pPr marL="0" indent="0">
              <a:lnSpc>
                <a:spcPct val="100000"/>
              </a:lnSpc>
              <a:buNone/>
            </a:pPr>
            <a:r>
              <a:rPr lang="en-US" sz="2400" dirty="0">
                <a:solidFill>
                  <a:schemeClr val="accent5">
                    <a:lumMod val="75000"/>
                  </a:schemeClr>
                </a:solidFill>
              </a:rPr>
              <a:t>Collect real estate cartoons</a:t>
            </a:r>
          </a:p>
          <a:p>
            <a:pPr marL="0" indent="0">
              <a:lnSpc>
                <a:spcPct val="100000"/>
              </a:lnSpc>
              <a:buNone/>
            </a:pPr>
            <a:r>
              <a:rPr lang="en-US" sz="2400" dirty="0">
                <a:solidFill>
                  <a:schemeClr val="accent5">
                    <a:lumMod val="75000"/>
                  </a:schemeClr>
                </a:solidFill>
              </a:rPr>
              <a:t>Watch Creative listing Video Playlist on </a:t>
            </a:r>
            <a:r>
              <a:rPr lang="en-US" sz="2400" dirty="0" err="1">
                <a:solidFill>
                  <a:schemeClr val="accent5">
                    <a:lumMod val="75000"/>
                  </a:schemeClr>
                </a:solidFill>
              </a:rPr>
              <a:t>clockhours</a:t>
            </a:r>
            <a:r>
              <a:rPr lang="en-US" sz="2400" dirty="0">
                <a:solidFill>
                  <a:schemeClr val="accent5">
                    <a:lumMod val="75000"/>
                  </a:schemeClr>
                </a:solidFill>
              </a:rPr>
              <a:t> YouTube Channel.</a:t>
            </a:r>
          </a:p>
          <a:p>
            <a:pPr marL="0" indent="0">
              <a:lnSpc>
                <a:spcPct val="100000"/>
              </a:lnSpc>
              <a:buNone/>
            </a:pPr>
            <a:r>
              <a:rPr lang="en-US" sz="2400" dirty="0">
                <a:solidFill>
                  <a:schemeClr val="accent5">
                    <a:lumMod val="75000"/>
                  </a:schemeClr>
                </a:solidFill>
              </a:rPr>
              <a:t>Design a new flyer or business card </a:t>
            </a:r>
          </a:p>
          <a:p>
            <a:endParaRPr sz="2400" dirty="0">
              <a:solidFill>
                <a:srgbClr val="000000"/>
              </a:solidFill>
            </a:endParaRPr>
          </a:p>
        </p:txBody>
      </p:sp>
    </p:spTree>
    <p:extLst>
      <p:ext uri="{BB962C8B-B14F-4D97-AF65-F5344CB8AC3E}">
        <p14:creationId xmlns:p14="http://schemas.microsoft.com/office/powerpoint/2010/main" val="2923509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19" name="Deb Still"/>
          <p:cNvSpPr txBox="1">
            <a:spLocks noGrp="1"/>
          </p:cNvSpPr>
          <p:nvPr>
            <p:ph type="title"/>
          </p:nvPr>
        </p:nvSpPr>
        <p:spPr>
          <a:xfrm>
            <a:off x="1959904" y="731434"/>
            <a:ext cx="4500563" cy="2041182"/>
          </a:xfrm>
          <a:prstGeom prst="rect">
            <a:avLst/>
          </a:prstGeom>
          <a:solidFill>
            <a:srgbClr val="0070C0"/>
          </a:solidFill>
        </p:spPr>
        <p:txBody>
          <a:bodyPr lIns="0" tIns="0" rIns="0" bIns="0" anchor="b">
            <a:noAutofit/>
          </a:bodyPr>
          <a:lstStyle>
            <a:lvl1pPr>
              <a:lnSpc>
                <a:spcPct val="125000"/>
              </a:lnSpc>
              <a:defRPr sz="10200">
                <a:solidFill>
                  <a:srgbClr val="FFFFFF"/>
                </a:solidFill>
              </a:defRPr>
            </a:lvl1pPr>
          </a:lstStyle>
          <a:p>
            <a:pPr algn="l">
              <a:lnSpc>
                <a:spcPct val="100000"/>
              </a:lnSpc>
            </a:pPr>
            <a:r>
              <a:rPr lang="en-US" sz="5062" b="1" dirty="0">
                <a:latin typeface="Harrington" panose="04040505050A02020702" pitchFamily="82" charset="0"/>
              </a:rPr>
              <a:t>Learn</a:t>
            </a:r>
            <a:br>
              <a:rPr lang="en-US" sz="5062" b="1" dirty="0">
                <a:latin typeface="Harrington" panose="04040505050A02020702" pitchFamily="82" charset="0"/>
              </a:rPr>
            </a:br>
            <a:r>
              <a:rPr lang="en-US" sz="5062" b="1" dirty="0">
                <a:latin typeface="Harrington" panose="04040505050A02020702" pitchFamily="82" charset="0"/>
              </a:rPr>
              <a:t>		Laugh  &amp;</a:t>
            </a:r>
            <a:br>
              <a:rPr lang="en-US" sz="5062" b="1" dirty="0">
                <a:latin typeface="Harrington" panose="04040505050A02020702" pitchFamily="82" charset="0"/>
              </a:rPr>
            </a:br>
            <a:r>
              <a:rPr lang="en-US" sz="5062" b="1" dirty="0">
                <a:latin typeface="Harrington" panose="04040505050A02020702" pitchFamily="82" charset="0"/>
              </a:rPr>
              <a:t>			Be Inspired</a:t>
            </a:r>
            <a:endParaRPr sz="5062" b="1" dirty="0">
              <a:latin typeface="Harrington" panose="04040505050A02020702" pitchFamily="82" charset="0"/>
            </a:endParaRPr>
          </a:p>
        </p:txBody>
      </p:sp>
      <p:sp>
        <p:nvSpPr>
          <p:cNvPr id="120" name="“I will carefully help you navigate the mortgage maze!”…"/>
          <p:cNvSpPr txBox="1">
            <a:spLocks noGrp="1"/>
          </p:cNvSpPr>
          <p:nvPr>
            <p:ph type="body" sz="half" idx="1"/>
          </p:nvPr>
        </p:nvSpPr>
        <p:spPr>
          <a:xfrm>
            <a:off x="2106662" y="3254871"/>
            <a:ext cx="5206080" cy="3074046"/>
          </a:xfrm>
          <a:prstGeom prst="rect">
            <a:avLst/>
          </a:prstGeom>
          <a:solidFill>
            <a:srgbClr val="0070C0"/>
          </a:solidFill>
        </p:spPr>
        <p:txBody>
          <a:bodyPr lIns="0" tIns="0" rIns="0" bIns="0" anchor="t">
            <a:normAutofit fontScale="85000" lnSpcReduction="20000"/>
          </a:bodyPr>
          <a:lstStyle/>
          <a:p>
            <a:pPr defTabSz="386106">
              <a:defRPr sz="3384" i="1">
                <a:solidFill>
                  <a:srgbClr val="FFFFFF"/>
                </a:solidFill>
                <a:latin typeface="Optima"/>
                <a:ea typeface="Optima"/>
                <a:cs typeface="Optima"/>
                <a:sym typeface="Optima"/>
              </a:defRPr>
            </a:pPr>
            <a:r>
              <a:rPr lang="en-US" dirty="0">
                <a:latin typeface="Palatino Linotype" panose="02040502050505030304" pitchFamily="18" charset="0"/>
              </a:rPr>
              <a:t>“Natalie’s classes are memorable and </a:t>
            </a:r>
          </a:p>
          <a:p>
            <a:pPr defTabSz="386106">
              <a:defRPr sz="3384" i="1">
                <a:solidFill>
                  <a:srgbClr val="FFFFFF"/>
                </a:solidFill>
                <a:latin typeface="Optima"/>
                <a:ea typeface="Optima"/>
                <a:cs typeface="Optima"/>
                <a:sym typeface="Optima"/>
              </a:defRPr>
            </a:pPr>
            <a:r>
              <a:rPr lang="en-US" dirty="0">
                <a:latin typeface="Palatino Linotype" panose="02040502050505030304" pitchFamily="18" charset="0"/>
              </a:rPr>
              <a:t>full of ideas that we can use, today!”</a:t>
            </a:r>
            <a:endParaRPr dirty="0">
              <a:latin typeface="Palatino Linotype" panose="02040502050505030304" pitchFamily="18" charset="0"/>
            </a:endParaRPr>
          </a:p>
          <a:p>
            <a:pPr defTabSz="386106">
              <a:defRPr sz="3384">
                <a:solidFill>
                  <a:srgbClr val="FFFFFF"/>
                </a:solidFill>
              </a:defRPr>
            </a:pPr>
            <a:endParaRPr dirty="0">
              <a:latin typeface="Palatino Linotype" panose="02040502050505030304" pitchFamily="18" charset="0"/>
            </a:endParaRPr>
          </a:p>
          <a:p>
            <a:pPr defTabSz="386106">
              <a:defRPr sz="3384">
                <a:solidFill>
                  <a:srgbClr val="FFFFFF"/>
                </a:solidFill>
              </a:defRPr>
            </a:pPr>
            <a:r>
              <a:rPr lang="en-US" sz="3797" b="1" dirty="0">
                <a:latin typeface="Palatino Linotype" panose="02040502050505030304" pitchFamily="18" charset="0"/>
              </a:rPr>
              <a:t>Natalie Danielson</a:t>
            </a:r>
          </a:p>
          <a:p>
            <a:pPr defTabSz="386106">
              <a:defRPr sz="3384">
                <a:solidFill>
                  <a:srgbClr val="FFFFFF"/>
                </a:solidFill>
              </a:defRPr>
            </a:pPr>
            <a:r>
              <a:rPr lang="en-US" sz="1969" dirty="0">
                <a:latin typeface="Palatino Linotype" panose="02040502050505030304" pitchFamily="18" charset="0"/>
              </a:rPr>
              <a:t>Real Estate Instructor</a:t>
            </a:r>
            <a:endParaRPr sz="1969" dirty="0">
              <a:latin typeface="Palatino Linotype" panose="02040502050505030304" pitchFamily="18" charset="0"/>
            </a:endParaRPr>
          </a:p>
          <a:p>
            <a:pPr defTabSz="386106">
              <a:defRPr sz="3384">
                <a:solidFill>
                  <a:srgbClr val="FFFFFF"/>
                </a:solidFill>
              </a:defRPr>
            </a:pPr>
            <a:r>
              <a:rPr lang="en-US" sz="1969" dirty="0">
                <a:latin typeface="Palatino Linotype" panose="02040502050505030304" pitchFamily="18" charset="0"/>
              </a:rPr>
              <a:t>Professional Direction</a:t>
            </a:r>
          </a:p>
          <a:p>
            <a:pPr defTabSz="386106">
              <a:defRPr sz="3384">
                <a:solidFill>
                  <a:srgbClr val="FFFFFF"/>
                </a:solidFill>
              </a:defRPr>
            </a:pPr>
            <a:r>
              <a:rPr lang="en-US" b="1" dirty="0">
                <a:latin typeface="Palatino Linotype" panose="02040502050505030304" pitchFamily="18" charset="0"/>
              </a:rPr>
              <a:t>www.CLOCKHOURS.com</a:t>
            </a:r>
            <a:endParaRPr b="1" dirty="0">
              <a:latin typeface="Palatino Linotype" panose="02040502050505030304" pitchFamily="18" charset="0"/>
            </a:endParaRPr>
          </a:p>
        </p:txBody>
      </p:sp>
      <p:pic>
        <p:nvPicPr>
          <p:cNvPr id="5" name="Picture 4" descr="A person standing in a room&#10;&#10;Description generated with very high confidence">
            <a:extLst>
              <a:ext uri="{FF2B5EF4-FFF2-40B4-BE49-F238E27FC236}">
                <a16:creationId xmlns:a16="http://schemas.microsoft.com/office/drawing/2014/main" id="{C6509FAD-FA13-441D-A0D8-F0384FEB7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488" y="322499"/>
            <a:ext cx="3264061" cy="6213002"/>
          </a:xfrm>
          <a:prstGeom prst="rect">
            <a:avLst/>
          </a:prstGeom>
          <a:effectLst>
            <a:softEdge rad="165100"/>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dirty="0">
                <a:solidFill>
                  <a:srgbClr val="FFFFFF"/>
                </a:solidFill>
                <a:latin typeface="Georgia Pro Cond Black" panose="02040A06050405020203" pitchFamily="18" charset="0"/>
              </a:rPr>
              <a:t>You are Creative</a:t>
            </a:r>
          </a:p>
        </p:txBody>
      </p:sp>
      <p:sp>
        <p:nvSpPr>
          <p:cNvPr id="3" name="Content Placeholder 2"/>
          <p:cNvSpPr>
            <a:spLocks noGrp="1"/>
          </p:cNvSpPr>
          <p:nvPr>
            <p:ph type="body" idx="1"/>
          </p:nvPr>
        </p:nvSpPr>
        <p:spPr>
          <a:xfrm>
            <a:off x="5486399" y="412595"/>
            <a:ext cx="6534615" cy="5898995"/>
          </a:xfrm>
        </p:spPr>
        <p:txBody>
          <a:bodyPr anchor="ctr">
            <a:normAutofit fontScale="92500" lnSpcReduction="10000"/>
          </a:bodyPr>
          <a:lstStyle/>
          <a:p>
            <a:pPr marL="0" indent="0">
              <a:buNone/>
            </a:pPr>
            <a:r>
              <a:rPr lang="en-US" sz="2400" dirty="0">
                <a:solidFill>
                  <a:schemeClr val="accent5">
                    <a:lumMod val="75000"/>
                  </a:schemeClr>
                </a:solidFill>
              </a:rPr>
              <a:t>Though you might think or say you aren’t… the opposite is true!  You are Creative!  </a:t>
            </a:r>
          </a:p>
          <a:p>
            <a:pPr marL="0" indent="0">
              <a:buNone/>
            </a:pPr>
            <a:r>
              <a:rPr lang="en-US" sz="2400" dirty="0">
                <a:solidFill>
                  <a:schemeClr val="accent5">
                    <a:lumMod val="75000"/>
                  </a:schemeClr>
                </a:solidFill>
              </a:rPr>
              <a:t>Often, we are encouraged in our business world to find a path towards success that is similar to the path that others have taken. This can result in an attempt to be like others… do what others are doing… stay within the boundaries.  Because we are all different, we can approach our real estate business differently and listen to the voices that might say… “Why can’t I do it … this way… or my way?”  </a:t>
            </a:r>
          </a:p>
          <a:p>
            <a:pPr marL="0" indent="0">
              <a:buNone/>
            </a:pPr>
            <a:r>
              <a:rPr lang="en-US" sz="2400" dirty="0">
                <a:solidFill>
                  <a:schemeClr val="accent5">
                    <a:lumMod val="75000"/>
                  </a:schemeClr>
                </a:solidFill>
              </a:rPr>
              <a:t>As a result of taking this class the broker shall:</a:t>
            </a:r>
          </a:p>
          <a:p>
            <a:r>
              <a:rPr lang="en-US" sz="2400" dirty="0">
                <a:solidFill>
                  <a:schemeClr val="accent5">
                    <a:lumMod val="75000"/>
                  </a:schemeClr>
                </a:solidFill>
              </a:rPr>
              <a:t>Discover what it means to be creative</a:t>
            </a:r>
          </a:p>
          <a:p>
            <a:r>
              <a:rPr lang="en-US" sz="2400" dirty="0">
                <a:solidFill>
                  <a:schemeClr val="accent5">
                    <a:lumMod val="75000"/>
                  </a:schemeClr>
                </a:solidFill>
              </a:rPr>
              <a:t>Identify what gets in the way of being creative</a:t>
            </a:r>
          </a:p>
          <a:p>
            <a:r>
              <a:rPr lang="en-US" sz="2400" dirty="0">
                <a:solidFill>
                  <a:schemeClr val="accent5">
                    <a:lumMod val="75000"/>
                  </a:schemeClr>
                </a:solidFill>
              </a:rPr>
              <a:t>Understand we are unique and therefore creative</a:t>
            </a:r>
          </a:p>
          <a:p>
            <a:r>
              <a:rPr lang="en-US" sz="2400" dirty="0">
                <a:solidFill>
                  <a:schemeClr val="accent5">
                    <a:lumMod val="75000"/>
                  </a:schemeClr>
                </a:solidFill>
              </a:rPr>
              <a:t>Identify creativity real estate</a:t>
            </a:r>
          </a:p>
          <a:p>
            <a:r>
              <a:rPr lang="en-US" sz="2400" dirty="0">
                <a:solidFill>
                  <a:schemeClr val="accent5">
                    <a:lumMod val="75000"/>
                  </a:schemeClr>
                </a:solidFill>
              </a:rPr>
              <a:t>Use creativity when communicating with clients</a:t>
            </a:r>
          </a:p>
          <a:p>
            <a:r>
              <a:rPr lang="en-US" sz="2400" dirty="0">
                <a:solidFill>
                  <a:schemeClr val="accent5">
                    <a:lumMod val="75000"/>
                  </a:schemeClr>
                </a:solidFill>
              </a:rPr>
              <a:t>See advantages to challenging the status quo</a:t>
            </a:r>
          </a:p>
        </p:txBody>
      </p:sp>
    </p:spTree>
    <p:extLst>
      <p:ext uri="{BB962C8B-B14F-4D97-AF65-F5344CB8AC3E}">
        <p14:creationId xmlns:p14="http://schemas.microsoft.com/office/powerpoint/2010/main" val="135254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latin typeface="Georgia Pro Cond Black" panose="02040A06050405020203" pitchFamily="18" charset="0"/>
              </a:rPr>
              <a:t>Curriculum</a:t>
            </a:r>
          </a:p>
        </p:txBody>
      </p:sp>
      <p:graphicFrame>
        <p:nvGraphicFramePr>
          <p:cNvPr id="4" name="Content Placeholder 3">
            <a:extLst>
              <a:ext uri="{FF2B5EF4-FFF2-40B4-BE49-F238E27FC236}">
                <a16:creationId xmlns:a16="http://schemas.microsoft.com/office/drawing/2014/main" id="{44BDFD20-93A2-4445-9E7B-CD826772E652}"/>
              </a:ext>
            </a:extLst>
          </p:cNvPr>
          <p:cNvGraphicFramePr>
            <a:graphicFrameLocks noGrp="1"/>
          </p:cNvGraphicFramePr>
          <p:nvPr>
            <p:ph idx="1"/>
            <p:extLst>
              <p:ext uri="{D42A27DB-BD31-4B8C-83A1-F6EECF244321}">
                <p14:modId xmlns:p14="http://schemas.microsoft.com/office/powerpoint/2010/main" val="1927311881"/>
              </p:ext>
            </p:extLst>
          </p:nvPr>
        </p:nvGraphicFramePr>
        <p:xfrm>
          <a:off x="5694176" y="653461"/>
          <a:ext cx="5680068" cy="5551077"/>
        </p:xfrm>
        <a:graphic>
          <a:graphicData uri="http://schemas.openxmlformats.org/drawingml/2006/table">
            <a:tbl>
              <a:tblPr firstRow="1" bandRow="1">
                <a:tableStyleId>{5C22544A-7EE6-4342-B048-85BDC9FD1C3A}</a:tableStyleId>
              </a:tblPr>
              <a:tblGrid>
                <a:gridCol w="1411858">
                  <a:extLst>
                    <a:ext uri="{9D8B030D-6E8A-4147-A177-3AD203B41FA5}">
                      <a16:colId xmlns:a16="http://schemas.microsoft.com/office/drawing/2014/main" val="3827617477"/>
                    </a:ext>
                  </a:extLst>
                </a:gridCol>
                <a:gridCol w="4268210">
                  <a:extLst>
                    <a:ext uri="{9D8B030D-6E8A-4147-A177-3AD203B41FA5}">
                      <a16:colId xmlns:a16="http://schemas.microsoft.com/office/drawing/2014/main" val="3740492071"/>
                    </a:ext>
                  </a:extLst>
                </a:gridCol>
              </a:tblGrid>
              <a:tr h="613317">
                <a:tc>
                  <a:txBody>
                    <a:bodyPr/>
                    <a:lstStyle/>
                    <a:p>
                      <a:r>
                        <a:rPr lang="en-US" sz="2400" dirty="0">
                          <a:solidFill>
                            <a:schemeClr val="accent5">
                              <a:lumMod val="75000"/>
                            </a:schemeClr>
                          </a:solidFill>
                        </a:rPr>
                        <a:t>Time</a:t>
                      </a:r>
                    </a:p>
                  </a:txBody>
                  <a:tcPr/>
                </a:tc>
                <a:tc>
                  <a:txBody>
                    <a:bodyPr/>
                    <a:lstStyle/>
                    <a:p>
                      <a:r>
                        <a:rPr lang="en-US" sz="2400" dirty="0">
                          <a:solidFill>
                            <a:schemeClr val="accent5">
                              <a:lumMod val="75000"/>
                            </a:schemeClr>
                          </a:solidFill>
                        </a:rPr>
                        <a:t>Topic</a:t>
                      </a:r>
                    </a:p>
                  </a:txBody>
                  <a:tcPr/>
                </a:tc>
                <a:extLst>
                  <a:ext uri="{0D108BD9-81ED-4DB2-BD59-A6C34878D82A}">
                    <a16:rowId xmlns:a16="http://schemas.microsoft.com/office/drawing/2014/main" val="3064047389"/>
                  </a:ext>
                </a:extLst>
              </a:tr>
              <a:tr h="369242">
                <a:tc>
                  <a:txBody>
                    <a:bodyPr/>
                    <a:lstStyle/>
                    <a:p>
                      <a:r>
                        <a:rPr lang="en-US" sz="2400" dirty="0">
                          <a:solidFill>
                            <a:schemeClr val="accent5">
                              <a:lumMod val="75000"/>
                            </a:schemeClr>
                          </a:solidFill>
                        </a:rPr>
                        <a:t>30 min</a:t>
                      </a:r>
                    </a:p>
                  </a:txBody>
                  <a:tcPr/>
                </a:tc>
                <a:tc>
                  <a:txBody>
                    <a:bodyPr/>
                    <a:lstStyle/>
                    <a:p>
                      <a:r>
                        <a:rPr lang="en-US" sz="2400" dirty="0">
                          <a:solidFill>
                            <a:schemeClr val="accent5">
                              <a:lumMod val="75000"/>
                            </a:schemeClr>
                          </a:solidFill>
                        </a:rPr>
                        <a:t>Creativity In Life</a:t>
                      </a:r>
                    </a:p>
                    <a:p>
                      <a:endParaRPr lang="en-US" sz="2400" dirty="0">
                        <a:solidFill>
                          <a:schemeClr val="accent5">
                            <a:lumMod val="75000"/>
                          </a:schemeClr>
                        </a:solidFill>
                      </a:endParaRPr>
                    </a:p>
                  </a:txBody>
                  <a:tcPr/>
                </a:tc>
                <a:extLst>
                  <a:ext uri="{0D108BD9-81ED-4DB2-BD59-A6C34878D82A}">
                    <a16:rowId xmlns:a16="http://schemas.microsoft.com/office/drawing/2014/main" val="2604254190"/>
                  </a:ext>
                </a:extLst>
              </a:tr>
              <a:tr h="369242">
                <a:tc>
                  <a:txBody>
                    <a:bodyPr/>
                    <a:lstStyle/>
                    <a:p>
                      <a:r>
                        <a:rPr lang="en-US" sz="2400" dirty="0">
                          <a:solidFill>
                            <a:schemeClr val="accent5">
                              <a:lumMod val="75000"/>
                            </a:schemeClr>
                          </a:solidFill>
                        </a:rPr>
                        <a:t>30 min</a:t>
                      </a:r>
                    </a:p>
                  </a:txBody>
                  <a:tcPr/>
                </a:tc>
                <a:tc>
                  <a:txBody>
                    <a:bodyPr/>
                    <a:lstStyle/>
                    <a:p>
                      <a:r>
                        <a:rPr lang="en-US" sz="2400" dirty="0">
                          <a:solidFill>
                            <a:schemeClr val="accent5">
                              <a:lumMod val="75000"/>
                            </a:schemeClr>
                          </a:solidFill>
                        </a:rPr>
                        <a:t>Creative Blocks</a:t>
                      </a:r>
                    </a:p>
                    <a:p>
                      <a:endParaRPr lang="en-US" sz="2400" dirty="0">
                        <a:solidFill>
                          <a:schemeClr val="accent5">
                            <a:lumMod val="75000"/>
                          </a:schemeClr>
                        </a:solidFill>
                      </a:endParaRPr>
                    </a:p>
                  </a:txBody>
                  <a:tcPr/>
                </a:tc>
                <a:extLst>
                  <a:ext uri="{0D108BD9-81ED-4DB2-BD59-A6C34878D82A}">
                    <a16:rowId xmlns:a16="http://schemas.microsoft.com/office/drawing/2014/main" val="646419105"/>
                  </a:ext>
                </a:extLst>
              </a:tr>
              <a:tr h="369242">
                <a:tc>
                  <a:txBody>
                    <a:bodyPr/>
                    <a:lstStyle/>
                    <a:p>
                      <a:r>
                        <a:rPr lang="en-US" sz="2400" dirty="0">
                          <a:solidFill>
                            <a:schemeClr val="accent5">
                              <a:lumMod val="75000"/>
                            </a:schemeClr>
                          </a:solidFill>
                        </a:rPr>
                        <a:t>30 min</a:t>
                      </a:r>
                    </a:p>
                  </a:txBody>
                  <a:tcPr/>
                </a:tc>
                <a:tc>
                  <a:txBody>
                    <a:bodyPr/>
                    <a:lstStyle/>
                    <a:p>
                      <a:r>
                        <a:rPr lang="en-US" sz="2400" dirty="0">
                          <a:solidFill>
                            <a:schemeClr val="accent5">
                              <a:lumMod val="75000"/>
                            </a:schemeClr>
                          </a:solidFill>
                        </a:rPr>
                        <a:t>You are unique and creative</a:t>
                      </a:r>
                    </a:p>
                    <a:p>
                      <a:endParaRPr lang="en-US" sz="2400" dirty="0">
                        <a:solidFill>
                          <a:schemeClr val="accent5">
                            <a:lumMod val="75000"/>
                          </a:schemeClr>
                        </a:solidFill>
                      </a:endParaRPr>
                    </a:p>
                  </a:txBody>
                  <a:tcPr/>
                </a:tc>
                <a:extLst>
                  <a:ext uri="{0D108BD9-81ED-4DB2-BD59-A6C34878D82A}">
                    <a16:rowId xmlns:a16="http://schemas.microsoft.com/office/drawing/2014/main" val="2826173090"/>
                  </a:ext>
                </a:extLst>
              </a:tr>
              <a:tr h="369242">
                <a:tc>
                  <a:txBody>
                    <a:bodyPr/>
                    <a:lstStyle/>
                    <a:p>
                      <a:r>
                        <a:rPr lang="en-US" sz="2400" dirty="0">
                          <a:solidFill>
                            <a:schemeClr val="accent5">
                              <a:lumMod val="75000"/>
                            </a:schemeClr>
                          </a:solidFill>
                        </a:rPr>
                        <a:t>30 min</a:t>
                      </a:r>
                    </a:p>
                  </a:txBody>
                  <a:tcPr/>
                </a:tc>
                <a:tc>
                  <a:txBody>
                    <a:bodyPr/>
                    <a:lstStyle/>
                    <a:p>
                      <a:r>
                        <a:rPr lang="en-US" sz="2400" dirty="0">
                          <a:solidFill>
                            <a:schemeClr val="accent5">
                              <a:lumMod val="75000"/>
                            </a:schemeClr>
                          </a:solidFill>
                        </a:rPr>
                        <a:t>Creativity in Real Estate</a:t>
                      </a:r>
                    </a:p>
                    <a:p>
                      <a:endParaRPr lang="en-US" sz="2400" dirty="0">
                        <a:solidFill>
                          <a:schemeClr val="accent5">
                            <a:lumMod val="75000"/>
                          </a:schemeClr>
                        </a:solidFill>
                      </a:endParaRPr>
                    </a:p>
                  </a:txBody>
                  <a:tcPr/>
                </a:tc>
                <a:extLst>
                  <a:ext uri="{0D108BD9-81ED-4DB2-BD59-A6C34878D82A}">
                    <a16:rowId xmlns:a16="http://schemas.microsoft.com/office/drawing/2014/main" val="1759373935"/>
                  </a:ext>
                </a:extLst>
              </a:tr>
              <a:tr h="369242">
                <a:tc>
                  <a:txBody>
                    <a:bodyPr/>
                    <a:lstStyle/>
                    <a:p>
                      <a:r>
                        <a:rPr lang="en-US" sz="2400" dirty="0">
                          <a:solidFill>
                            <a:schemeClr val="accent5">
                              <a:lumMod val="75000"/>
                            </a:schemeClr>
                          </a:solidFill>
                        </a:rPr>
                        <a:t>30 min</a:t>
                      </a:r>
                    </a:p>
                  </a:txBody>
                  <a:tcPr/>
                </a:tc>
                <a:tc>
                  <a:txBody>
                    <a:bodyPr/>
                    <a:lstStyle/>
                    <a:p>
                      <a:r>
                        <a:rPr lang="en-US" sz="2400" dirty="0">
                          <a:solidFill>
                            <a:schemeClr val="accent5">
                              <a:lumMod val="75000"/>
                            </a:schemeClr>
                          </a:solidFill>
                        </a:rPr>
                        <a:t>Creatively Communicating</a:t>
                      </a:r>
                    </a:p>
                    <a:p>
                      <a:endParaRPr lang="en-US" sz="2400" dirty="0">
                        <a:solidFill>
                          <a:schemeClr val="accent5">
                            <a:lumMod val="75000"/>
                          </a:schemeClr>
                        </a:solidFill>
                      </a:endParaRPr>
                    </a:p>
                  </a:txBody>
                  <a:tcPr/>
                </a:tc>
                <a:extLst>
                  <a:ext uri="{0D108BD9-81ED-4DB2-BD59-A6C34878D82A}">
                    <a16:rowId xmlns:a16="http://schemas.microsoft.com/office/drawing/2014/main" val="3648492947"/>
                  </a:ext>
                </a:extLst>
              </a:tr>
              <a:tr h="369242">
                <a:tc>
                  <a:txBody>
                    <a:bodyPr/>
                    <a:lstStyle/>
                    <a:p>
                      <a:r>
                        <a:rPr lang="en-US" sz="2400" dirty="0">
                          <a:solidFill>
                            <a:schemeClr val="accent5">
                              <a:lumMod val="75000"/>
                            </a:schemeClr>
                          </a:solidFill>
                        </a:rPr>
                        <a:t>30 min</a:t>
                      </a:r>
                    </a:p>
                  </a:txBody>
                  <a:tcPr/>
                </a:tc>
                <a:tc>
                  <a:txBody>
                    <a:bodyPr/>
                    <a:lstStyle/>
                    <a:p>
                      <a:r>
                        <a:rPr lang="en-US" sz="2400" dirty="0">
                          <a:solidFill>
                            <a:schemeClr val="accent5">
                              <a:lumMod val="75000"/>
                            </a:schemeClr>
                          </a:solidFill>
                        </a:rPr>
                        <a:t>Challenging the Status Quo</a:t>
                      </a:r>
                    </a:p>
                    <a:p>
                      <a:endParaRPr lang="en-US" sz="2400" dirty="0">
                        <a:solidFill>
                          <a:schemeClr val="accent5">
                            <a:lumMod val="75000"/>
                          </a:schemeClr>
                        </a:solidFill>
                      </a:endParaRPr>
                    </a:p>
                  </a:txBody>
                  <a:tcPr/>
                </a:tc>
                <a:extLst>
                  <a:ext uri="{0D108BD9-81ED-4DB2-BD59-A6C34878D82A}">
                    <a16:rowId xmlns:a16="http://schemas.microsoft.com/office/drawing/2014/main" val="452281338"/>
                  </a:ext>
                </a:extLst>
              </a:tr>
            </a:tbl>
          </a:graphicData>
        </a:graphic>
      </p:graphicFrame>
    </p:spTree>
    <p:extLst>
      <p:ext uri="{BB962C8B-B14F-4D97-AF65-F5344CB8AC3E}">
        <p14:creationId xmlns:p14="http://schemas.microsoft.com/office/powerpoint/2010/main" val="279612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798106" cy="2760098"/>
          </a:xfrm>
        </p:spPr>
        <p:txBody>
          <a:bodyPr>
            <a:normAutofit/>
          </a:bodyPr>
          <a:lstStyle/>
          <a:p>
            <a:r>
              <a:rPr lang="en-US" dirty="0">
                <a:solidFill>
                  <a:srgbClr val="FFFFFF"/>
                </a:solidFill>
                <a:latin typeface="Georgia Pro Cond Black" panose="02040A06050405020203" pitchFamily="18" charset="0"/>
              </a:rPr>
              <a:t>Creativity </a:t>
            </a:r>
            <a:br>
              <a:rPr lang="en-US" dirty="0">
                <a:solidFill>
                  <a:srgbClr val="FFFFFF"/>
                </a:solidFill>
                <a:latin typeface="Georgia Pro Cond Black" panose="02040A06050405020203" pitchFamily="18" charset="0"/>
              </a:rPr>
            </a:br>
            <a:r>
              <a:rPr lang="en-US" dirty="0">
                <a:solidFill>
                  <a:srgbClr val="FFFFFF"/>
                </a:solidFill>
                <a:latin typeface="Georgia Pro Cond Black" panose="02040A06050405020203" pitchFamily="18" charset="0"/>
              </a:rPr>
              <a:t>in Life</a:t>
            </a:r>
          </a:p>
        </p:txBody>
      </p:sp>
      <p:sp>
        <p:nvSpPr>
          <p:cNvPr id="3" name="Content Placeholder 2"/>
          <p:cNvSpPr>
            <a:spLocks noGrp="1"/>
          </p:cNvSpPr>
          <p:nvPr>
            <p:ph idx="1"/>
          </p:nvPr>
        </p:nvSpPr>
        <p:spPr>
          <a:xfrm>
            <a:off x="6090574" y="713678"/>
            <a:ext cx="5306084" cy="5687122"/>
          </a:xfrm>
        </p:spPr>
        <p:txBody>
          <a:bodyPr anchor="ctr">
            <a:normAutofit lnSpcReduction="10000"/>
          </a:bodyPr>
          <a:lstStyle/>
          <a:p>
            <a:pPr marL="0" indent="0">
              <a:buNone/>
            </a:pPr>
            <a:r>
              <a:rPr lang="en-US" dirty="0">
                <a:solidFill>
                  <a:schemeClr val="accent5">
                    <a:lumMod val="75000"/>
                  </a:schemeClr>
                </a:solidFill>
              </a:rPr>
              <a:t>There is no real formula for creativity.  It is living life and working without a formula.  We have a tendency to live in a box.  Ergo, the cliché, “Think outside of the box!”  </a:t>
            </a:r>
          </a:p>
          <a:p>
            <a:pPr marL="0" indent="0">
              <a:buNone/>
            </a:pPr>
            <a:r>
              <a:rPr lang="en-US" dirty="0">
                <a:solidFill>
                  <a:schemeClr val="accent5">
                    <a:lumMod val="75000"/>
                  </a:schemeClr>
                </a:solidFill>
              </a:rPr>
              <a:t>Being creative means:</a:t>
            </a:r>
          </a:p>
          <a:p>
            <a:r>
              <a:rPr lang="en-US" dirty="0">
                <a:solidFill>
                  <a:schemeClr val="accent5">
                    <a:lumMod val="75000"/>
                  </a:schemeClr>
                </a:solidFill>
              </a:rPr>
              <a:t>Doing something that is not expected.</a:t>
            </a:r>
          </a:p>
          <a:p>
            <a:r>
              <a:rPr lang="en-US" dirty="0">
                <a:solidFill>
                  <a:schemeClr val="accent5">
                    <a:lumMod val="75000"/>
                  </a:schemeClr>
                </a:solidFill>
              </a:rPr>
              <a:t>Turning something upside down or sideways.</a:t>
            </a:r>
          </a:p>
          <a:p>
            <a:r>
              <a:rPr lang="en-US" dirty="0">
                <a:solidFill>
                  <a:schemeClr val="accent5">
                    <a:lumMod val="75000"/>
                  </a:schemeClr>
                </a:solidFill>
              </a:rPr>
              <a:t>Trying something new.</a:t>
            </a:r>
          </a:p>
          <a:p>
            <a:r>
              <a:rPr lang="en-US" dirty="0">
                <a:solidFill>
                  <a:schemeClr val="accent5">
                    <a:lumMod val="75000"/>
                  </a:schemeClr>
                </a:solidFill>
              </a:rPr>
              <a:t>Being more you and genuine.</a:t>
            </a:r>
          </a:p>
          <a:p>
            <a:endParaRPr sz="2400" dirty="0">
              <a:solidFill>
                <a:srgbClr val="000000"/>
              </a:solidFill>
            </a:endParaRPr>
          </a:p>
        </p:txBody>
      </p:sp>
    </p:spTree>
    <p:extLst>
      <p:ext uri="{BB962C8B-B14F-4D97-AF65-F5344CB8AC3E}">
        <p14:creationId xmlns:p14="http://schemas.microsoft.com/office/powerpoint/2010/main" val="83675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00F8DD-68B7-4648-A35B-92071489A98B}"/>
              </a:ext>
            </a:extLst>
          </p:cNvPr>
          <p:cNvSpPr txBox="1"/>
          <p:nvPr/>
        </p:nvSpPr>
        <p:spPr>
          <a:xfrm>
            <a:off x="640079" y="2074363"/>
            <a:ext cx="3084427" cy="2954837"/>
          </a:xfrm>
          <a:prstGeom prst="ellipse">
            <a:avLst/>
          </a:prstGeom>
          <a:solidFill>
            <a:srgbClr val="0070C0"/>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000" kern="1200" dirty="0">
                <a:solidFill>
                  <a:srgbClr val="FFFFFF"/>
                </a:solidFill>
                <a:latin typeface="+mj-lt"/>
                <a:ea typeface="+mj-ea"/>
                <a:cs typeface="+mj-cs"/>
              </a:rPr>
              <a:t>Hugh McLeod … cartoons on a business card.  </a:t>
            </a:r>
          </a:p>
          <a:p>
            <a:pPr algn="ctr">
              <a:lnSpc>
                <a:spcPct val="90000"/>
              </a:lnSpc>
              <a:spcBef>
                <a:spcPct val="0"/>
              </a:spcBef>
              <a:spcAft>
                <a:spcPts val="600"/>
              </a:spcAft>
            </a:pPr>
            <a:r>
              <a:rPr lang="en-US" sz="2000" kern="1200" dirty="0">
                <a:solidFill>
                  <a:srgbClr val="FFFFFF"/>
                </a:solidFill>
                <a:latin typeface="+mj-lt"/>
                <a:ea typeface="+mj-ea"/>
                <a:cs typeface="+mj-cs"/>
              </a:rPr>
              <a:t>His book </a:t>
            </a:r>
          </a:p>
          <a:p>
            <a:pPr algn="ctr">
              <a:lnSpc>
                <a:spcPct val="90000"/>
              </a:lnSpc>
              <a:spcBef>
                <a:spcPct val="0"/>
              </a:spcBef>
              <a:spcAft>
                <a:spcPts val="600"/>
              </a:spcAft>
            </a:pPr>
            <a:r>
              <a:rPr lang="en-US" sz="2000" kern="1200" dirty="0">
                <a:solidFill>
                  <a:srgbClr val="FFFFFF"/>
                </a:solidFill>
                <a:latin typeface="+mj-lt"/>
                <a:ea typeface="+mj-ea"/>
                <a:cs typeface="+mj-cs"/>
              </a:rPr>
              <a:t>“Ignore Everybody” </a:t>
            </a:r>
          </a:p>
          <a:p>
            <a:pPr algn="ctr">
              <a:lnSpc>
                <a:spcPct val="90000"/>
              </a:lnSpc>
              <a:spcBef>
                <a:spcPct val="0"/>
              </a:spcBef>
              <a:spcAft>
                <a:spcPts val="600"/>
              </a:spcAft>
            </a:pPr>
            <a:r>
              <a:rPr lang="en-US" sz="2000" kern="1200" dirty="0">
                <a:solidFill>
                  <a:srgbClr val="FFFFFF"/>
                </a:solidFill>
                <a:latin typeface="+mj-lt"/>
                <a:ea typeface="+mj-ea"/>
                <a:cs typeface="+mj-cs"/>
              </a:rPr>
              <a:t> is creative.</a:t>
            </a:r>
          </a:p>
        </p:txBody>
      </p:sp>
      <p:pic>
        <p:nvPicPr>
          <p:cNvPr id="3" name="Picture 2" descr="A close up of text on a black background&#10;&#10;Description automatically generated">
            <a:extLst>
              <a:ext uri="{FF2B5EF4-FFF2-40B4-BE49-F238E27FC236}">
                <a16:creationId xmlns:a16="http://schemas.microsoft.com/office/drawing/2014/main" id="{71957E4F-33B9-489C-8723-E3B4CDA5C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546" y="961812"/>
            <a:ext cx="6994307" cy="4930987"/>
          </a:xfrm>
          <a:prstGeom prst="rect">
            <a:avLst/>
          </a:prstGeom>
        </p:spPr>
      </p:pic>
    </p:spTree>
    <p:extLst>
      <p:ext uri="{BB962C8B-B14F-4D97-AF65-F5344CB8AC3E}">
        <p14:creationId xmlns:p14="http://schemas.microsoft.com/office/powerpoint/2010/main" val="201225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798106" cy="2760098"/>
          </a:xfrm>
        </p:spPr>
        <p:txBody>
          <a:bodyPr>
            <a:normAutofit/>
          </a:bodyPr>
          <a:lstStyle/>
          <a:p>
            <a:r>
              <a:rPr lang="en-US" dirty="0">
                <a:solidFill>
                  <a:srgbClr val="FFFFFF"/>
                </a:solidFill>
                <a:latin typeface="Georgia Pro Cond Black" panose="02040A06050405020203" pitchFamily="18" charset="0"/>
              </a:rPr>
              <a:t>Creative Blocks</a:t>
            </a:r>
          </a:p>
        </p:txBody>
      </p:sp>
      <p:sp>
        <p:nvSpPr>
          <p:cNvPr id="3" name="Content Placeholder 2"/>
          <p:cNvSpPr>
            <a:spLocks noGrp="1"/>
          </p:cNvSpPr>
          <p:nvPr>
            <p:ph idx="1"/>
          </p:nvPr>
        </p:nvSpPr>
        <p:spPr>
          <a:xfrm>
            <a:off x="6082111" y="801866"/>
            <a:ext cx="5314547" cy="5230634"/>
          </a:xfrm>
        </p:spPr>
        <p:txBody>
          <a:bodyPr anchor="ctr">
            <a:normAutofit/>
          </a:bodyPr>
          <a:lstStyle/>
          <a:p>
            <a:pPr marL="0" indent="0">
              <a:lnSpc>
                <a:spcPct val="150000"/>
              </a:lnSpc>
              <a:buNone/>
            </a:pPr>
            <a:r>
              <a:rPr lang="en-US" dirty="0">
                <a:solidFill>
                  <a:schemeClr val="accent5">
                    <a:lumMod val="75000"/>
                  </a:schemeClr>
                </a:solidFill>
              </a:rPr>
              <a:t>We all have our creative blocks.  </a:t>
            </a:r>
          </a:p>
          <a:p>
            <a:pPr marL="0" indent="0">
              <a:lnSpc>
                <a:spcPct val="150000"/>
              </a:lnSpc>
              <a:buNone/>
            </a:pPr>
            <a:r>
              <a:rPr lang="en-US" dirty="0">
                <a:solidFill>
                  <a:schemeClr val="accent5">
                    <a:lumMod val="75000"/>
                  </a:schemeClr>
                </a:solidFill>
              </a:rPr>
              <a:t>Something is always getting in the way of breaking out of the box!  </a:t>
            </a:r>
          </a:p>
          <a:p>
            <a:pPr marL="0" indent="0">
              <a:buNone/>
            </a:pPr>
            <a:endParaRPr lang="en-US" sz="2400" dirty="0">
              <a:solidFill>
                <a:srgbClr val="000000"/>
              </a:solidFill>
            </a:endParaRPr>
          </a:p>
          <a:p>
            <a:pPr marL="0" indent="0">
              <a:buNone/>
            </a:pPr>
            <a:endParaRPr lang="en-US" sz="2400" dirty="0">
              <a:solidFill>
                <a:srgbClr val="000000"/>
              </a:solidFill>
            </a:endParaRPr>
          </a:p>
          <a:p>
            <a:endParaRPr sz="2400" dirty="0">
              <a:solidFill>
                <a:srgbClr val="000000"/>
              </a:solidFill>
            </a:endParaRPr>
          </a:p>
        </p:txBody>
      </p:sp>
    </p:spTree>
    <p:extLst>
      <p:ext uri="{BB962C8B-B14F-4D97-AF65-F5344CB8AC3E}">
        <p14:creationId xmlns:p14="http://schemas.microsoft.com/office/powerpoint/2010/main" val="350645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3D2BB-DF77-45FA-9AE8-E97D532A9E6D}"/>
              </a:ext>
            </a:extLst>
          </p:cNvPr>
          <p:cNvSpPr txBox="1"/>
          <p:nvPr/>
        </p:nvSpPr>
        <p:spPr>
          <a:xfrm>
            <a:off x="7170374" y="2575932"/>
            <a:ext cx="4645250" cy="225325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dirty="0">
                <a:latin typeface="Georgia Pro Cond Black" panose="020B0604020202020204" pitchFamily="18" charset="0"/>
                <a:ea typeface="+mj-ea"/>
                <a:cs typeface="Aharoni" panose="02010803020104030203" pitchFamily="2" charset="-79"/>
              </a:rPr>
              <a:t>Fear</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A557CEF0-A796-4BCE-9245-A7745123BBAD}"/>
              </a:ext>
            </a:extLst>
          </p:cNvPr>
          <p:cNvPicPr>
            <a:picLocks noChangeAspect="1"/>
          </p:cNvPicPr>
          <p:nvPr/>
        </p:nvPicPr>
        <p:blipFill rotWithShape="1">
          <a:blip r:embed="rId3">
            <a:extLst>
              <a:ext uri="{28A0092B-C50C-407E-A947-70E740481C1C}">
                <a14:useLocalDpi xmlns:a14="http://schemas.microsoft.com/office/drawing/2010/main" val="0"/>
              </a:ext>
            </a:extLst>
          </a:blip>
          <a:srcRect t="11801" r="-1" b="4524"/>
          <a:stretch/>
        </p:blipFill>
        <p:spPr>
          <a:xfrm>
            <a:off x="-1" y="0"/>
            <a:ext cx="6612673"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1029400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3D2BB-DF77-45FA-9AE8-E97D532A9E6D}"/>
              </a:ext>
            </a:extLst>
          </p:cNvPr>
          <p:cNvSpPr txBox="1"/>
          <p:nvPr/>
        </p:nvSpPr>
        <p:spPr>
          <a:xfrm>
            <a:off x="6357655" y="2497873"/>
            <a:ext cx="5457940" cy="2253258"/>
          </a:xfrm>
          <a:prstGeom prst="rect">
            <a:avLst/>
          </a:prstGeom>
        </p:spPr>
        <p:txBody>
          <a:bodyPr vert="horz" lIns="91440" tIns="45720" rIns="91440" bIns="45720" rtlCol="0" anchor="b">
            <a:normAutofit fontScale="55000" lnSpcReduction="20000"/>
          </a:bodyPr>
          <a:lstStyle/>
          <a:p>
            <a:pPr>
              <a:lnSpc>
                <a:spcPct val="90000"/>
              </a:lnSpc>
              <a:spcBef>
                <a:spcPct val="0"/>
              </a:spcBef>
              <a:spcAft>
                <a:spcPts val="600"/>
              </a:spcAft>
            </a:pPr>
            <a:r>
              <a:rPr lang="en-US" sz="11500" dirty="0">
                <a:latin typeface="Georgia Pro Cond Black" panose="020B0604020202020204" pitchFamily="18" charset="0"/>
                <a:ea typeface="+mj-ea"/>
                <a:cs typeface="Aharoni" panose="02010803020104030203" pitchFamily="2" charset="-79"/>
              </a:rPr>
              <a:t>Perceived Expectations</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557CEF0-A796-4BCE-9245-A7745123B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72" y="0"/>
            <a:ext cx="7103326" cy="792851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14091831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3D2BB-DF77-45FA-9AE8-E97D532A9E6D}"/>
              </a:ext>
            </a:extLst>
          </p:cNvPr>
          <p:cNvSpPr txBox="1"/>
          <p:nvPr/>
        </p:nvSpPr>
        <p:spPr>
          <a:xfrm>
            <a:off x="7136921" y="2497873"/>
            <a:ext cx="4645250" cy="2253258"/>
          </a:xfrm>
          <a:prstGeom prst="rect">
            <a:avLst/>
          </a:prstGeom>
        </p:spPr>
        <p:txBody>
          <a:bodyPr vert="horz" lIns="91440" tIns="45720" rIns="91440" bIns="45720" rtlCol="0" anchor="b">
            <a:normAutofit fontScale="40000" lnSpcReduction="20000"/>
          </a:bodyPr>
          <a:lstStyle/>
          <a:p>
            <a:pPr>
              <a:lnSpc>
                <a:spcPct val="90000"/>
              </a:lnSpc>
              <a:spcBef>
                <a:spcPct val="0"/>
              </a:spcBef>
              <a:spcAft>
                <a:spcPts val="600"/>
              </a:spcAft>
            </a:pPr>
            <a:r>
              <a:rPr lang="en-US" sz="11500" dirty="0">
                <a:latin typeface="Georgia Pro Cond Black" panose="020B0604020202020204" pitchFamily="18" charset="0"/>
                <a:ea typeface="+mj-ea"/>
                <a:cs typeface="Aharoni" panose="02010803020104030203" pitchFamily="2" charset="-79"/>
              </a:rPr>
              <a:t>False Belief that you aren’t creative</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557CEF0-A796-4BCE-9245-A7745123B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73" y="0"/>
            <a:ext cx="6327439" cy="695083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19278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phPaper">
  <a:themeElements>
    <a:clrScheme name="GraphPaper">
      <a:dk1>
        <a:srgbClr val="0085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TotalTime>
  <Words>1344</Words>
  <Application>Microsoft Office PowerPoint</Application>
  <PresentationFormat>Widescreen</PresentationFormat>
  <Paragraphs>197</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Georgia Pro Cond Black</vt:lpstr>
      <vt:lpstr>Harrington</vt:lpstr>
      <vt:lpstr>Marker Felt</vt:lpstr>
      <vt:lpstr>Palatino Linotype</vt:lpstr>
      <vt:lpstr>Office Theme</vt:lpstr>
      <vt:lpstr>GraphPaper</vt:lpstr>
      <vt:lpstr> Creativity</vt:lpstr>
      <vt:lpstr>You are Creative</vt:lpstr>
      <vt:lpstr>Curriculum</vt:lpstr>
      <vt:lpstr>Creativity  in Life</vt:lpstr>
      <vt:lpstr>PowerPoint Presentation</vt:lpstr>
      <vt:lpstr>Creative Blocks</vt:lpstr>
      <vt:lpstr>PowerPoint Presentation</vt:lpstr>
      <vt:lpstr>PowerPoint Presentation</vt:lpstr>
      <vt:lpstr>PowerPoint Presentation</vt:lpstr>
      <vt:lpstr>You are Unique   Therefore  Creative</vt:lpstr>
      <vt:lpstr>Who  Are  You?</vt:lpstr>
      <vt:lpstr>PowerPoint Presentation</vt:lpstr>
      <vt:lpstr>Creativity in Real Estate</vt:lpstr>
      <vt:lpstr>Examples of Creative  Marketing</vt:lpstr>
      <vt:lpstr>PowerPoint Presentation</vt:lpstr>
      <vt:lpstr>Creatively Communicating</vt:lpstr>
      <vt:lpstr>Challenging the Status Quo</vt:lpstr>
      <vt:lpstr>Make a list of Creative Ideas</vt:lpstr>
      <vt:lpstr>Learn   Laugh  &amp;    Be Inspired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dc:title>
  <dc:creator>natalie danielson</dc:creator>
  <cp:lastModifiedBy>natalie danielson</cp:lastModifiedBy>
  <cp:revision>4</cp:revision>
  <dcterms:created xsi:type="dcterms:W3CDTF">2019-02-28T19:06:26Z</dcterms:created>
  <dcterms:modified xsi:type="dcterms:W3CDTF">2019-03-01T17:51:48Z</dcterms:modified>
</cp:coreProperties>
</file>